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5318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14" autoAdjust="0"/>
  </p:normalViewPr>
  <p:slideViewPr>
    <p:cSldViewPr snapToGrid="0" showGuides="1">
      <p:cViewPr varScale="1">
        <p:scale>
          <a:sx n="78" d="100"/>
          <a:sy n="78" d="100"/>
        </p:scale>
        <p:origin x="376" y="52"/>
      </p:cViewPr>
      <p:guideLst>
        <p:guide orient="horz" pos="5318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1393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8029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6681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018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볶음밥과 삶은 계란을 넣은 샐러드 그릇과 젓가락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연어 어묵, 샐러드, 후무스가 든 그릇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파슬리 버터, 구운 헤이즐넛, 파르메산 치즈를 올린 파파르델레 파스타 그릇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볶음밥과 삶은 계란을 넣은 샐러드 그릇과 젓가락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파슬리 버터, 구운 헤이즐넛, 파르메산 치즈를 올린 파파르델레 파스타 그릇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화학소재솔루션센터 안현정"/>
          <p:cNvSpPr txBox="1">
            <a:spLocks noGrp="1"/>
          </p:cNvSpPr>
          <p:nvPr>
            <p:ph type="body" idx="21"/>
          </p:nvPr>
        </p:nvSpPr>
        <p:spPr>
          <a:xfrm>
            <a:off x="1206498" y="11859862"/>
            <a:ext cx="21971003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701675">
              <a:defRPr sz="3400"/>
            </a:lvl1pPr>
          </a:lstStyle>
          <a:p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화학소재솔루션센터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안현정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2" name="앙상블 학습과 랜덤 포레스트"/>
          <p:cNvSpPr txBox="1">
            <a:spLocks noGrp="1"/>
          </p:cNvSpPr>
          <p:nvPr>
            <p:ph type="ctrTitle"/>
          </p:nvPr>
        </p:nvSpPr>
        <p:spPr>
          <a:xfrm>
            <a:off x="1206495" y="2574991"/>
            <a:ext cx="17840783" cy="32706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97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앙상블</a:t>
            </a:r>
            <a:r>
              <a:rPr sz="97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97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학습과</a:t>
            </a:r>
            <a:r>
              <a:rPr sz="97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97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랜덤</a:t>
            </a:r>
            <a:r>
              <a:rPr sz="97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97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포레스트</a:t>
            </a:r>
            <a:endParaRPr sz="97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랜덤 패치와 랜덤 서브스페이스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랜덤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패치와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랜덤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서브스페이스</a:t>
            </a:r>
            <a:endParaRPr sz="8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94" name="BaggingClassifier는 features을 대상으로 하는 샘플링 기능 지원: max_features와 bootstrap_features…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10744198"/>
          </a:xfrm>
          <a:prstGeom prst="rect">
            <a:avLst/>
          </a:prstGeom>
        </p:spPr>
        <p:txBody>
          <a:bodyPr>
            <a:noAutofit/>
          </a:bodyPr>
          <a:lstStyle/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ea typeface="Courier"/>
                <a:cs typeface="Helvetica" panose="020B0604020202020204" pitchFamily="34" charset="0"/>
                <a:sym typeface="Courier"/>
              </a:rPr>
              <a:t>BaggingClassifier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는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features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을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대상으로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하는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샘플링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기능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지원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sz="2600" b="1" dirty="0" err="1">
                <a:latin typeface="Helvetica" panose="020B0604020202020204" pitchFamily="34" charset="0"/>
                <a:ea typeface="Courier"/>
                <a:cs typeface="Helvetica" panose="020B0604020202020204" pitchFamily="34" charset="0"/>
                <a:sym typeface="Courier"/>
              </a:rPr>
              <a:t>max_features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와</a:t>
            </a:r>
            <a:r>
              <a:rPr sz="26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ea typeface="Courier"/>
                <a:cs typeface="Helvetica" panose="020B0604020202020204" pitchFamily="34" charset="0"/>
                <a:sym typeface="Courier"/>
              </a:rPr>
              <a:t>bootstrap_features</a:t>
            </a:r>
            <a:endParaRPr sz="2600" b="1" dirty="0">
              <a:latin typeface="Helvetica" panose="020B0604020202020204" pitchFamily="34" charset="0"/>
              <a:ea typeface="Courier"/>
              <a:cs typeface="Helvetica" panose="020B0604020202020204" pitchFamily="34" charset="0"/>
              <a:sym typeface="Courier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이미지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등과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같이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매우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높은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차원의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데이터셋을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다룰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때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유용하게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사용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더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다양한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예측기를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만들며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편향이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커지지만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분산은</a:t>
            </a:r>
            <a:r>
              <a:rPr sz="26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낮아짐</a:t>
            </a:r>
            <a:endParaRPr sz="26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 defTabSz="429768">
              <a:lnSpc>
                <a:spcPct val="150000"/>
              </a:lnSpc>
              <a:spcBef>
                <a:spcPts val="0"/>
              </a:spcBef>
              <a:buSzTx/>
              <a:buNone/>
              <a:defRPr sz="2820" b="1">
                <a:latin typeface="Courier"/>
                <a:ea typeface="Courier"/>
                <a:cs typeface="Courier"/>
                <a:sym typeface="Courier"/>
              </a:defRPr>
            </a:pPr>
            <a:r>
              <a:rPr sz="2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max_features</a:t>
            </a:r>
            <a:endParaRPr sz="2600" dirty="0">
              <a:latin typeface="Helvetica" panose="020B0604020202020204" pitchFamily="34" charset="0"/>
              <a:ea typeface="Helvetica"/>
              <a:cs typeface="Helvetica" panose="020B0604020202020204" pitchFamily="34" charset="0"/>
              <a:sym typeface="Helvetica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학습에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사용할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feature</a:t>
            </a:r>
            <a:r>
              <a:rPr lang="en-US" sz="2600" dirty="0">
                <a:latin typeface="Helvetica" panose="020B0604020202020204" pitchFamily="34" charset="0"/>
                <a:cs typeface="Helvetica" panose="020B0604020202020204" pitchFamily="34" charset="0"/>
              </a:rPr>
              <a:t>s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개수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지정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feature</a:t>
            </a:r>
            <a:r>
              <a:rPr lang="en-US"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선택은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랜덤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859536" lvl="1" indent="-298450" defTabSz="429768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정수인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경우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지정된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수만큼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feature</a:t>
            </a:r>
            <a:r>
              <a:rPr lang="en-US"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선택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859536" lvl="1" indent="-298450" defTabSz="429768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부동소수점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sz="2600" dirty="0">
                <a:latin typeface="Helvetica" panose="020B0604020202020204" pitchFamily="34" charset="0"/>
                <a:ea typeface="STIXGeneral-Regular"/>
                <a:cs typeface="Helvetica" panose="020B0604020202020204" pitchFamily="34" charset="0"/>
                <a:sym typeface="STIXGeneral-Regular"/>
              </a:rPr>
              <a:t>∈[0,1]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)인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경우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지정된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비율만큼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feature</a:t>
            </a:r>
            <a:r>
              <a:rPr lang="en-US"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선택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max_samples와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유사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기능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수행</a:t>
            </a:r>
            <a:endParaRPr lang="en-US" sz="2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180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 defTabSz="429768">
              <a:lnSpc>
                <a:spcPct val="150000"/>
              </a:lnSpc>
              <a:spcBef>
                <a:spcPts val="0"/>
              </a:spcBef>
              <a:buSzTx/>
              <a:buNone/>
              <a:defRPr sz="2820" b="1">
                <a:latin typeface="Courier"/>
                <a:ea typeface="Courier"/>
                <a:cs typeface="Courier"/>
                <a:sym typeface="Courier"/>
              </a:defRPr>
            </a:pPr>
            <a:r>
              <a:rPr sz="2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bootstrap_features</a:t>
            </a:r>
            <a:endParaRPr sz="2600" dirty="0">
              <a:latin typeface="Helvetica" panose="020B0604020202020204" pitchFamily="34" charset="0"/>
              <a:ea typeface="Helvetica"/>
              <a:cs typeface="Helvetica" panose="020B0604020202020204" pitchFamily="34" charset="0"/>
              <a:sym typeface="Helvetica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학습에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사용할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features을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선택할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때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중복</a:t>
            </a:r>
            <a:r>
              <a:rPr sz="26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허용</a:t>
            </a:r>
            <a:r>
              <a:rPr sz="26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여부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지정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기본값은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False. </a:t>
            </a:r>
            <a:r>
              <a:rPr lang="en-US" sz="2600" dirty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sz="2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중복</a:t>
            </a:r>
            <a:r>
              <a:rPr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허용하지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않음</a:t>
            </a:r>
            <a:r>
              <a:rPr lang="en-US" sz="2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29768" indent="-298450" defTabSz="429768">
              <a:lnSpc>
                <a:spcPct val="150000"/>
              </a:lnSpc>
              <a:spcBef>
                <a:spcPts val="0"/>
              </a:spcBef>
              <a:buFont typeface="Helvetica"/>
              <a:defRPr sz="2820">
                <a:latin typeface="Helvetica"/>
                <a:ea typeface="Helvetica"/>
                <a:cs typeface="Helvetica"/>
                <a:sym typeface="Helvetica"/>
              </a:defRPr>
            </a:pP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bootstrap과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유사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기능</a:t>
            </a:r>
            <a:r>
              <a:rPr sz="2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sz="2600" dirty="0" err="1">
                <a:latin typeface="Helvetica" panose="020B0604020202020204" pitchFamily="34" charset="0"/>
                <a:cs typeface="Helvetica" panose="020B0604020202020204" pitchFamily="34" charset="0"/>
              </a:rPr>
              <a:t>수행</a:t>
            </a:r>
            <a:endParaRPr sz="2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랜덤 패치 기법…"/>
          <p:cNvSpPr txBox="1">
            <a:spLocks noGrp="1"/>
          </p:cNvSpPr>
          <p:nvPr>
            <p:ph type="body" idx="1"/>
          </p:nvPr>
        </p:nvSpPr>
        <p:spPr>
          <a:xfrm>
            <a:off x="1206500" y="2881993"/>
            <a:ext cx="22502586" cy="990327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3600" dirty="0" err="1"/>
              <a:t>랜덤</a:t>
            </a:r>
            <a:r>
              <a:rPr sz="3600" dirty="0"/>
              <a:t> </a:t>
            </a:r>
            <a:r>
              <a:rPr sz="3600" dirty="0" err="1"/>
              <a:t>패치</a:t>
            </a:r>
            <a:r>
              <a:rPr sz="3600" dirty="0"/>
              <a:t> </a:t>
            </a:r>
            <a:r>
              <a:rPr sz="3600" dirty="0" err="1" smtClean="0"/>
              <a:t>기법</a:t>
            </a:r>
            <a:endParaRPr sz="3600" dirty="0"/>
          </a:p>
          <a:p>
            <a:pPr marL="457200" indent="-317500" defTabSz="457200">
              <a:lnSpc>
                <a:spcPct val="150000"/>
              </a:lnSpc>
              <a:spcBef>
                <a:spcPts val="2000"/>
              </a:spcBef>
              <a:buFont typeface="Courier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b="1" dirty="0" smtClean="0"/>
              <a:t>전체 훈련 샘플</a:t>
            </a:r>
            <a:r>
              <a:rPr lang="ko-KR" altLang="en-US" dirty="0" smtClean="0"/>
              <a:t>과 </a:t>
            </a:r>
            <a:r>
              <a:rPr lang="ko-KR" altLang="en-US" b="1" dirty="0" smtClean="0"/>
              <a:t>전체</a:t>
            </a:r>
            <a:r>
              <a:rPr b="1" dirty="0" smtClean="0"/>
              <a:t> </a:t>
            </a:r>
            <a:r>
              <a:rPr b="1" dirty="0"/>
              <a:t>features</a:t>
            </a:r>
            <a:r>
              <a:rPr dirty="0"/>
              <a:t> </a:t>
            </a:r>
            <a:r>
              <a:rPr dirty="0" smtClean="0"/>
              <a:t>를 </a:t>
            </a:r>
            <a:r>
              <a:rPr dirty="0" err="1"/>
              <a:t>대상으로</a:t>
            </a:r>
            <a:r>
              <a:rPr dirty="0"/>
              <a:t> </a:t>
            </a:r>
            <a:r>
              <a:rPr b="1" dirty="0" err="1"/>
              <a:t>중복을</a:t>
            </a:r>
            <a:r>
              <a:rPr b="1" dirty="0"/>
              <a:t> </a:t>
            </a:r>
            <a:r>
              <a:rPr b="1" dirty="0" err="1"/>
              <a:t>허용</a:t>
            </a:r>
            <a:r>
              <a:rPr dirty="0" err="1"/>
              <a:t>하며</a:t>
            </a:r>
            <a:r>
              <a:rPr dirty="0"/>
              <a:t> </a:t>
            </a:r>
            <a:r>
              <a:rPr lang="ko-KR" altLang="en-US" b="1" dirty="0" smtClean="0"/>
              <a:t>모두</a:t>
            </a:r>
            <a:r>
              <a:rPr lang="ko-KR" altLang="en-US" dirty="0" smtClean="0"/>
              <a:t> </a:t>
            </a:r>
            <a:r>
              <a:rPr b="1" dirty="0" err="1" smtClean="0"/>
              <a:t>샘플링</a:t>
            </a:r>
            <a:r>
              <a:rPr dirty="0" err="1" smtClean="0"/>
              <a:t>해서</a:t>
            </a:r>
            <a:r>
              <a:rPr dirty="0" smtClean="0"/>
              <a:t> </a:t>
            </a:r>
            <a:r>
              <a:rPr dirty="0" err="1"/>
              <a:t>학습하는</a:t>
            </a:r>
            <a:r>
              <a:rPr dirty="0"/>
              <a:t> </a:t>
            </a:r>
            <a:r>
              <a:rPr dirty="0" err="1"/>
              <a:t>기법</a:t>
            </a:r>
            <a:endParaRPr dirty="0"/>
          </a:p>
          <a:p>
            <a:pPr marL="457200" indent="-317500" defTabSz="457200">
              <a:lnSpc>
                <a:spcPct val="150000"/>
              </a:lnSpc>
              <a:spcBef>
                <a:spcPts val="2000"/>
              </a:spcBef>
              <a:buFont typeface="Courier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아래</a:t>
            </a:r>
            <a:r>
              <a:rPr dirty="0"/>
              <a:t> 두 </a:t>
            </a:r>
            <a:r>
              <a:rPr dirty="0" err="1"/>
              <a:t>조건이</a:t>
            </a:r>
            <a:r>
              <a:rPr dirty="0"/>
              <a:t> </a:t>
            </a:r>
            <a:r>
              <a:rPr dirty="0" err="1"/>
              <a:t>참이어야</a:t>
            </a:r>
            <a:r>
              <a:rPr dirty="0"/>
              <a:t> 함</a:t>
            </a:r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Courier"/>
              <a:buChar char="▪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</a:t>
            </a:r>
            <a:r>
              <a:rPr dirty="0" smtClean="0"/>
              <a:t>ootstrap=True</a:t>
            </a:r>
            <a:r>
              <a:rPr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또는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/>
              <a:t>max_samples</a:t>
            </a:r>
            <a:r>
              <a:rPr dirty="0"/>
              <a:t> &lt; 1.0</a:t>
            </a:r>
            <a:endParaRPr dirty="0">
              <a:latin typeface="Helvetica"/>
              <a:ea typeface="Helvetica"/>
              <a:cs typeface="Helvetica"/>
              <a:sym typeface="Helvetica"/>
            </a:endParaRPr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Courier"/>
              <a:buChar char="▪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err="1" smtClean="0"/>
              <a:t>B</a:t>
            </a:r>
            <a:r>
              <a:rPr dirty="0" err="1" smtClean="0"/>
              <a:t>ootstrap_features</a:t>
            </a:r>
            <a:r>
              <a:rPr dirty="0" smtClean="0"/>
              <a:t>=True</a:t>
            </a:r>
            <a:r>
              <a:rPr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또는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/>
              <a:t>max_features</a:t>
            </a:r>
            <a:r>
              <a:rPr dirty="0"/>
              <a:t> &lt; 1.0</a:t>
            </a:r>
          </a:p>
          <a:p>
            <a:pPr marL="596900" lvl="1" indent="0" defTabSz="457200">
              <a:lnSpc>
                <a:spcPct val="150000"/>
              </a:lnSpc>
              <a:spcBef>
                <a:spcPts val="0"/>
              </a:spcBef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3600" dirty="0" err="1"/>
              <a:t>랜덤</a:t>
            </a:r>
            <a:r>
              <a:rPr sz="3600" dirty="0"/>
              <a:t> </a:t>
            </a:r>
            <a:r>
              <a:rPr sz="3600" dirty="0" err="1"/>
              <a:t>서브스페이스</a:t>
            </a:r>
            <a:r>
              <a:rPr sz="3600" dirty="0"/>
              <a:t> </a:t>
            </a:r>
            <a:r>
              <a:rPr sz="3600" dirty="0" err="1" smtClean="0"/>
              <a:t>기법</a:t>
            </a:r>
            <a:endParaRPr sz="3600" dirty="0"/>
          </a:p>
          <a:p>
            <a:pPr marL="457200" indent="-317500" defTabSz="457200">
              <a:lnSpc>
                <a:spcPct val="150000"/>
              </a:lnSpc>
              <a:spcBef>
                <a:spcPts val="2000"/>
              </a:spcBef>
              <a:buFont typeface="Courier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 err="1"/>
              <a:t>전체</a:t>
            </a:r>
            <a:r>
              <a:rPr b="1" dirty="0"/>
              <a:t> </a:t>
            </a:r>
            <a:r>
              <a:rPr b="1" dirty="0" err="1" smtClean="0"/>
              <a:t>훈련</a:t>
            </a:r>
            <a:r>
              <a:rPr b="1" dirty="0" smtClean="0"/>
              <a:t> </a:t>
            </a:r>
            <a:r>
              <a:rPr lang="ko-KR" altLang="en-US" b="1" dirty="0" smtClean="0"/>
              <a:t>샘플</a:t>
            </a:r>
            <a:r>
              <a:rPr lang="ko-KR" altLang="en-US" dirty="0" smtClean="0"/>
              <a:t>을</a:t>
            </a:r>
            <a:r>
              <a:rPr dirty="0" smtClean="0"/>
              <a:t> </a:t>
            </a:r>
            <a:r>
              <a:rPr dirty="0" err="1"/>
              <a:t>학습</a:t>
            </a:r>
            <a:r>
              <a:rPr dirty="0"/>
              <a:t> </a:t>
            </a:r>
            <a:r>
              <a:rPr dirty="0" err="1"/>
              <a:t>대상으로</a:t>
            </a:r>
            <a:r>
              <a:rPr dirty="0"/>
              <a:t> </a:t>
            </a:r>
            <a:r>
              <a:rPr dirty="0" err="1" smtClean="0"/>
              <a:t>삼지만</a:t>
            </a:r>
            <a:r>
              <a:rPr lang="en-US" dirty="0" smtClean="0"/>
              <a:t>,</a:t>
            </a:r>
            <a:r>
              <a:rPr b="1" dirty="0" smtClean="0"/>
              <a:t> </a:t>
            </a:r>
            <a:r>
              <a:rPr b="1" dirty="0" err="1" smtClean="0"/>
              <a:t>features</a:t>
            </a:r>
            <a:r>
              <a:rPr b="1" dirty="0" err="1"/>
              <a:t>은</a:t>
            </a:r>
            <a:r>
              <a:rPr b="1" dirty="0"/>
              <a:t> </a:t>
            </a:r>
            <a:r>
              <a:rPr b="1" dirty="0" err="1" smtClean="0"/>
              <a:t>임의의</a:t>
            </a:r>
            <a:r>
              <a:rPr b="1" dirty="0" smtClean="0"/>
              <a:t> </a:t>
            </a:r>
            <a:r>
              <a:rPr b="1" dirty="0" err="1"/>
              <a:t>수만큼</a:t>
            </a:r>
            <a:r>
              <a:rPr b="1" dirty="0"/>
              <a:t> </a:t>
            </a:r>
            <a:r>
              <a:rPr b="1" dirty="0" err="1"/>
              <a:t>샘플링</a:t>
            </a:r>
            <a:r>
              <a:rPr dirty="0" err="1"/>
              <a:t>해서</a:t>
            </a:r>
            <a:r>
              <a:rPr dirty="0"/>
              <a:t> </a:t>
            </a:r>
            <a:r>
              <a:rPr dirty="0" err="1"/>
              <a:t>학습하는</a:t>
            </a:r>
            <a:r>
              <a:rPr dirty="0"/>
              <a:t> </a:t>
            </a:r>
            <a:r>
              <a:rPr dirty="0" err="1"/>
              <a:t>기법</a:t>
            </a:r>
            <a:endParaRPr dirty="0"/>
          </a:p>
          <a:p>
            <a:pPr marL="457200" indent="-317500" defTabSz="457200">
              <a:lnSpc>
                <a:spcPct val="150000"/>
              </a:lnSpc>
              <a:spcBef>
                <a:spcPts val="2000"/>
              </a:spcBef>
              <a:buFont typeface="Courier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아래</a:t>
            </a:r>
            <a:r>
              <a:rPr dirty="0"/>
              <a:t> 두 </a:t>
            </a:r>
            <a:r>
              <a:rPr dirty="0" err="1"/>
              <a:t>조건이</a:t>
            </a:r>
            <a:r>
              <a:rPr dirty="0"/>
              <a:t> </a:t>
            </a:r>
            <a:r>
              <a:rPr dirty="0" err="1"/>
              <a:t>참이어야</a:t>
            </a:r>
            <a:r>
              <a:rPr dirty="0"/>
              <a:t> 함</a:t>
            </a:r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Courier"/>
              <a:buChar char="▪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bootstrap=False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그리고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/>
              <a:t>max_samples</a:t>
            </a:r>
            <a:r>
              <a:rPr dirty="0"/>
              <a:t>=1.0</a:t>
            </a:r>
            <a:endParaRPr dirty="0">
              <a:latin typeface="Helvetica"/>
              <a:ea typeface="Helvetica"/>
              <a:cs typeface="Helvetica"/>
              <a:sym typeface="Helvetica"/>
            </a:endParaRPr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Courier"/>
              <a:buChar char="▪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bootstrap_features</a:t>
            </a:r>
            <a:r>
              <a:rPr dirty="0"/>
              <a:t>=True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또는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/>
              <a:t>max_features</a:t>
            </a:r>
            <a:r>
              <a:rPr dirty="0"/>
              <a:t> &lt; 1.0</a:t>
            </a:r>
          </a:p>
        </p:txBody>
      </p:sp>
      <p:sp>
        <p:nvSpPr>
          <p:cNvPr id="197" name="랜덤 패치와 랜덤 서브스페이스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랜덤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패치와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랜덤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서브스페이스</a:t>
            </a:r>
            <a:endParaRPr sz="8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Random Forest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1" cy="14331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>
                <a:latin typeface="Helvetica" panose="020B0604020202020204" pitchFamily="34" charset="0"/>
                <a:cs typeface="Helvetica" panose="020B0604020202020204" pitchFamily="34" charset="0"/>
              </a:rPr>
              <a:t>Random Forest</a:t>
            </a:r>
          </a:p>
        </p:txBody>
      </p:sp>
      <p:sp>
        <p:nvSpPr>
          <p:cNvPr id="200" name="Bagging/pasting 방법을 적용한 DecisionTree의 앙상블을 최적화한 모델…"/>
          <p:cNvSpPr txBox="1">
            <a:spLocks noGrp="1"/>
          </p:cNvSpPr>
          <p:nvPr>
            <p:ph type="body" idx="1"/>
          </p:nvPr>
        </p:nvSpPr>
        <p:spPr>
          <a:xfrm>
            <a:off x="1206500" y="3160832"/>
            <a:ext cx="21971001" cy="9605079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lnSpc>
                <a:spcPct val="100000"/>
              </a:lnSpc>
              <a:spcBef>
                <a:spcPts val="200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Bagging/pasting </a:t>
            </a:r>
            <a:r>
              <a:rPr dirty="0" err="1"/>
              <a:t>방법을</a:t>
            </a:r>
            <a:r>
              <a:rPr dirty="0"/>
              <a:t> </a:t>
            </a:r>
            <a:r>
              <a:rPr dirty="0" err="1"/>
              <a:t>적용한</a:t>
            </a:r>
            <a:r>
              <a:rPr dirty="0"/>
              <a:t> </a:t>
            </a:r>
            <a:r>
              <a:rPr dirty="0" err="1"/>
              <a:t>DecisionTree의</a:t>
            </a:r>
            <a:r>
              <a:rPr dirty="0"/>
              <a:t> </a:t>
            </a:r>
            <a:r>
              <a:rPr dirty="0" err="1"/>
              <a:t>앙상블을</a:t>
            </a:r>
            <a:r>
              <a:rPr dirty="0"/>
              <a:t> </a:t>
            </a:r>
            <a:r>
              <a:rPr dirty="0" err="1"/>
              <a:t>최적화한</a:t>
            </a:r>
            <a:r>
              <a:rPr dirty="0"/>
              <a:t> </a:t>
            </a:r>
            <a:r>
              <a:rPr dirty="0" err="1"/>
              <a:t>모델</a:t>
            </a:r>
            <a:endParaRPr dirty="0"/>
          </a:p>
          <a:p>
            <a:pPr marL="457200" indent="-317500" defTabSz="457200">
              <a:lnSpc>
                <a:spcPct val="100000"/>
              </a:lnSpc>
              <a:spcBef>
                <a:spcPts val="2000"/>
              </a:spcBef>
              <a:buFont typeface="Helvetica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분류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용도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: </a:t>
            </a:r>
            <a:r>
              <a:rPr dirty="0" err="1"/>
              <a:t>RandomForestClassifier</a:t>
            </a:r>
            <a:endParaRPr dirty="0">
              <a:latin typeface="Helvetica"/>
              <a:ea typeface="Helvetica"/>
              <a:cs typeface="Helvetica"/>
              <a:sym typeface="Helvetica"/>
            </a:endParaRPr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Font typeface="Helvetica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회귀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dirty="0" err="1">
                <a:latin typeface="Helvetica"/>
                <a:ea typeface="Helvetica"/>
                <a:cs typeface="Helvetica"/>
                <a:sym typeface="Helvetica"/>
              </a:rPr>
              <a:t>용도</a:t>
            </a:r>
            <a:r>
              <a:rPr dirty="0">
                <a:latin typeface="Helvetica"/>
                <a:ea typeface="Helvetica"/>
                <a:cs typeface="Helvetica"/>
                <a:sym typeface="Helvetica"/>
              </a:rPr>
              <a:t>: </a:t>
            </a:r>
            <a:r>
              <a:rPr dirty="0" err="1"/>
              <a:t>RandomForestRegressor</a:t>
            </a:r>
            <a:r>
              <a:rPr dirty="0"/>
              <a:t/>
            </a:r>
            <a:br>
              <a:rPr dirty="0"/>
            </a:br>
            <a:endParaRPr lang="en-US" dirty="0" smtClean="0"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Font typeface="Helvetica"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예제</a:t>
            </a: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rnd_clf</a:t>
            </a:r>
            <a:r>
              <a:rPr dirty="0"/>
              <a:t> </a:t>
            </a:r>
            <a:r>
              <a:rPr dirty="0">
                <a:solidFill>
                  <a:srgbClr val="666666"/>
                </a:solidFill>
              </a:rPr>
              <a:t>=</a:t>
            </a:r>
            <a:r>
              <a:rPr dirty="0"/>
              <a:t> </a:t>
            </a:r>
            <a:r>
              <a:rPr dirty="0" err="1"/>
              <a:t>RandomForestClassifier</a:t>
            </a:r>
            <a:r>
              <a:rPr dirty="0"/>
              <a:t>(</a:t>
            </a:r>
            <a:r>
              <a:rPr dirty="0" err="1"/>
              <a:t>n_estimators</a:t>
            </a:r>
            <a:r>
              <a:rPr dirty="0">
                <a:solidFill>
                  <a:srgbClr val="666666"/>
                </a:solidFill>
              </a:rPr>
              <a:t>=500</a:t>
            </a:r>
            <a:r>
              <a:rPr dirty="0"/>
              <a:t>, 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max_leaf_nodes</a:t>
            </a:r>
            <a:r>
              <a:rPr dirty="0">
                <a:solidFill>
                  <a:srgbClr val="666666"/>
                </a:solidFill>
              </a:rPr>
              <a:t>=16</a:t>
            </a:r>
            <a:r>
              <a:rPr dirty="0"/>
              <a:t>,        </a:t>
            </a:r>
            <a:r>
              <a:rPr i="1" dirty="0">
                <a:solidFill>
                  <a:srgbClr val="408080"/>
                </a:solidFill>
              </a:rPr>
              <a:t># </a:t>
            </a:r>
            <a:r>
              <a:rPr i="1" dirty="0" err="1">
                <a:solidFill>
                  <a:srgbClr val="408080"/>
                </a:solidFill>
              </a:rPr>
              <a:t>최대</a:t>
            </a:r>
            <a:r>
              <a:rPr i="1" dirty="0">
                <a:solidFill>
                  <a:srgbClr val="408080"/>
                </a:solidFill>
              </a:rPr>
              <a:t> 16개의 </a:t>
            </a:r>
            <a:r>
              <a:rPr i="1" dirty="0" err="1">
                <a:solidFill>
                  <a:srgbClr val="408080"/>
                </a:solidFill>
              </a:rPr>
              <a:t>나뭇잎</a:t>
            </a:r>
            <a:r>
              <a:rPr i="1" dirty="0">
                <a:solidFill>
                  <a:srgbClr val="408080"/>
                </a:solidFill>
              </a:rPr>
              <a:t> </a:t>
            </a:r>
            <a:r>
              <a:rPr i="1" dirty="0" err="1">
                <a:solidFill>
                  <a:srgbClr val="408080"/>
                </a:solidFill>
              </a:rPr>
              <a:t>허용</a:t>
            </a:r>
            <a:endParaRPr i="1" dirty="0">
              <a:solidFill>
                <a:srgbClr val="40808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n_jobs</a:t>
            </a:r>
            <a:r>
              <a:rPr dirty="0">
                <a:solidFill>
                  <a:srgbClr val="666666"/>
                </a:solidFill>
              </a:rPr>
              <a:t>=-1</a:t>
            </a:r>
            <a:r>
              <a:rPr dirty="0"/>
              <a:t>,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random_state</a:t>
            </a:r>
            <a:r>
              <a:rPr dirty="0">
                <a:solidFill>
                  <a:srgbClr val="666666"/>
                </a:solidFill>
              </a:rPr>
              <a:t>=42</a:t>
            </a:r>
            <a:r>
              <a:rPr dirty="0"/>
              <a:t>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rnd_clf</a:t>
            </a:r>
            <a:r>
              <a:rPr dirty="0" err="1">
                <a:solidFill>
                  <a:srgbClr val="666666"/>
                </a:solidFill>
              </a:rPr>
              <a:t>.</a:t>
            </a:r>
            <a:r>
              <a:rPr dirty="0" err="1"/>
              <a:t>fit</a:t>
            </a:r>
            <a:r>
              <a:rPr dirty="0"/>
              <a:t>(</a:t>
            </a:r>
            <a:r>
              <a:rPr dirty="0" err="1"/>
              <a:t>X_train</a:t>
            </a:r>
            <a:r>
              <a:rPr dirty="0"/>
              <a:t>, </a:t>
            </a:r>
            <a:r>
              <a:rPr dirty="0" err="1"/>
              <a:t>y_train</a:t>
            </a:r>
            <a:r>
              <a:rPr dirty="0"/>
              <a:t>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랜덤포레스트의</a:t>
            </a:r>
            <a:r>
              <a:rPr dirty="0" smtClean="0"/>
              <a:t> </a:t>
            </a:r>
            <a:r>
              <a:rPr dirty="0" err="1" smtClean="0"/>
              <a:t>마디</a:t>
            </a:r>
            <a:r>
              <a:rPr dirty="0" smtClean="0"/>
              <a:t> </a:t>
            </a:r>
            <a:r>
              <a:rPr dirty="0" err="1" smtClean="0"/>
              <a:t>분할</a:t>
            </a:r>
            <a:r>
              <a:rPr dirty="0" smtClean="0"/>
              <a:t> </a:t>
            </a:r>
            <a:r>
              <a:rPr dirty="0" err="1" smtClean="0"/>
              <a:t>방식</a:t>
            </a:r>
            <a:endParaRPr dirty="0" smtClean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Feature</a:t>
            </a:r>
            <a:r>
              <a:rPr lang="en-US" dirty="0" smtClean="0"/>
              <a:t>s</a:t>
            </a:r>
            <a:r>
              <a:rPr dirty="0" smtClean="0"/>
              <a:t>: </a:t>
            </a:r>
            <a:r>
              <a:rPr dirty="0" err="1" smtClean="0"/>
              <a:t>랜덤</a:t>
            </a:r>
            <a:r>
              <a:rPr dirty="0" smtClean="0"/>
              <a:t> </a:t>
            </a:r>
            <a:r>
              <a:rPr dirty="0" err="1" smtClean="0"/>
              <a:t>선택</a:t>
            </a:r>
            <a:endParaRPr dirty="0" smtClean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Feature</a:t>
            </a:r>
            <a:r>
              <a:rPr lang="en-US" dirty="0" smtClean="0"/>
              <a:t>s</a:t>
            </a:r>
            <a:r>
              <a:rPr dirty="0" smtClean="0"/>
              <a:t> 임</a:t>
            </a:r>
            <a:r>
              <a:rPr lang="ko-KR" altLang="en-US" dirty="0"/>
              <a:t>계</a:t>
            </a:r>
            <a:r>
              <a:rPr dirty="0" smtClean="0"/>
              <a:t>값: </a:t>
            </a:r>
            <a:r>
              <a:rPr dirty="0" err="1" smtClean="0"/>
              <a:t>랜덤</a:t>
            </a:r>
            <a:r>
              <a:rPr dirty="0" smtClean="0"/>
              <a:t> </a:t>
            </a:r>
            <a:r>
              <a:rPr dirty="0" err="1" smtClean="0"/>
              <a:t>분할한</a:t>
            </a:r>
            <a:r>
              <a:rPr dirty="0" smtClean="0"/>
              <a:t> </a:t>
            </a:r>
            <a:r>
              <a:rPr dirty="0" err="1" smtClean="0"/>
              <a:t>다음</a:t>
            </a:r>
            <a:r>
              <a:rPr dirty="0" smtClean="0"/>
              <a:t> </a:t>
            </a:r>
            <a:r>
              <a:rPr dirty="0" err="1" smtClean="0"/>
              <a:t>최적값</a:t>
            </a:r>
            <a:r>
              <a:rPr dirty="0" smtClean="0"/>
              <a:t> </a:t>
            </a:r>
            <a:r>
              <a:rPr dirty="0" err="1" smtClean="0"/>
              <a:t>선택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Extra-tre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defTabSz="825500">
              <a:defRPr sz="5500"/>
            </a:lvl1pPr>
          </a:lstStyle>
          <a:p>
            <a:r>
              <a:rPr sz="4000" dirty="0">
                <a:latin typeface="Helvetica" panose="020B0604020202020204" pitchFamily="34" charset="0"/>
                <a:cs typeface="Helvetica" panose="020B0604020202020204" pitchFamily="34" charset="0"/>
              </a:rPr>
              <a:t>Extra-tree</a:t>
            </a:r>
          </a:p>
        </p:txBody>
      </p:sp>
      <p:sp>
        <p:nvSpPr>
          <p:cNvPr id="203" name="Extra-trees의 마디 분할 방식…"/>
          <p:cNvSpPr txBox="1">
            <a:spLocks noGrp="1"/>
          </p:cNvSpPr>
          <p:nvPr>
            <p:ph type="body" idx="1"/>
          </p:nvPr>
        </p:nvSpPr>
        <p:spPr>
          <a:xfrm>
            <a:off x="1206500" y="3806126"/>
            <a:ext cx="21971000" cy="869839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Extra-</a:t>
            </a:r>
            <a:r>
              <a:rPr dirty="0" err="1"/>
              <a:t>trees의</a:t>
            </a:r>
            <a:r>
              <a:rPr dirty="0"/>
              <a:t> </a:t>
            </a:r>
            <a:r>
              <a:rPr dirty="0" err="1"/>
              <a:t>마디</a:t>
            </a:r>
            <a:r>
              <a:rPr dirty="0"/>
              <a:t> </a:t>
            </a:r>
            <a:r>
              <a:rPr dirty="0" err="1"/>
              <a:t>분할</a:t>
            </a:r>
            <a:r>
              <a:rPr dirty="0"/>
              <a:t> </a:t>
            </a:r>
            <a:r>
              <a:rPr dirty="0" err="1" smtClean="0"/>
              <a:t>방식</a:t>
            </a:r>
            <a:endParaRPr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 smtClean="0"/>
              <a:t>F</a:t>
            </a:r>
            <a:r>
              <a:rPr dirty="0" err="1" smtClean="0"/>
              <a:t>eature</a:t>
            </a:r>
            <a:r>
              <a:rPr lang="en-US" dirty="0" err="1" smtClean="0"/>
              <a:t>s</a:t>
            </a:r>
            <a:r>
              <a:rPr dirty="0" err="1" smtClean="0"/>
              <a:t>과</a:t>
            </a:r>
            <a:r>
              <a:rPr dirty="0" smtClean="0"/>
              <a:t> </a:t>
            </a:r>
            <a:r>
              <a:rPr dirty="0" err="1" smtClean="0"/>
              <a:t>feature</a:t>
            </a:r>
            <a:r>
              <a:rPr lang="en-US" dirty="0" err="1" smtClean="0"/>
              <a:t>s</a:t>
            </a:r>
            <a:r>
              <a:rPr dirty="0" err="1" smtClean="0"/>
              <a:t>임</a:t>
            </a:r>
            <a:r>
              <a:rPr lang="ko-KR" altLang="en-US" dirty="0" smtClean="0"/>
              <a:t>계</a:t>
            </a:r>
            <a:r>
              <a:rPr dirty="0" smtClean="0"/>
              <a:t>값 </a:t>
            </a:r>
            <a:r>
              <a:rPr dirty="0" err="1"/>
              <a:t>모두</a:t>
            </a:r>
            <a:r>
              <a:rPr dirty="0"/>
              <a:t> </a:t>
            </a:r>
            <a:r>
              <a:rPr dirty="0" err="1"/>
              <a:t>랜덤</a:t>
            </a:r>
            <a:r>
              <a:rPr dirty="0"/>
              <a:t> </a:t>
            </a:r>
            <a:r>
              <a:rPr dirty="0" err="1"/>
              <a:t>선택</a:t>
            </a:r>
            <a:endParaRPr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일반적인</a:t>
            </a:r>
            <a:r>
              <a:rPr dirty="0"/>
              <a:t> </a:t>
            </a:r>
            <a:r>
              <a:rPr dirty="0" err="1"/>
              <a:t>RandomForest보다</a:t>
            </a:r>
            <a:r>
              <a:rPr dirty="0"/>
              <a:t> </a:t>
            </a:r>
            <a:r>
              <a:rPr dirty="0" err="1"/>
              <a:t>속도가</a:t>
            </a:r>
            <a:r>
              <a:rPr dirty="0"/>
              <a:t> </a:t>
            </a:r>
            <a:r>
              <a:rPr dirty="0" err="1"/>
              <a:t>훨씬</a:t>
            </a:r>
            <a:r>
              <a:rPr dirty="0"/>
              <a:t> </a:t>
            </a:r>
            <a:r>
              <a:rPr dirty="0" err="1"/>
              <a:t>빠름</a:t>
            </a:r>
            <a:endParaRPr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이 </a:t>
            </a:r>
            <a:r>
              <a:rPr dirty="0" err="1"/>
              <a:t>방식을</a:t>
            </a:r>
            <a:r>
              <a:rPr dirty="0"/>
              <a:t> </a:t>
            </a:r>
            <a:r>
              <a:rPr dirty="0" err="1"/>
              <a:t>사용하면</a:t>
            </a:r>
            <a:r>
              <a:rPr dirty="0"/>
              <a:t> </a:t>
            </a:r>
            <a:r>
              <a:rPr dirty="0" err="1"/>
              <a:t>편향은</a:t>
            </a:r>
            <a:r>
              <a:rPr dirty="0"/>
              <a:t> </a:t>
            </a:r>
            <a:r>
              <a:rPr dirty="0" err="1"/>
              <a:t>늘고</a:t>
            </a:r>
            <a:r>
              <a:rPr dirty="0"/>
              <a:t>, </a:t>
            </a:r>
            <a:r>
              <a:rPr b="1" dirty="0" err="1"/>
              <a:t>분산은</a:t>
            </a:r>
            <a:r>
              <a:rPr b="1" dirty="0"/>
              <a:t> </a:t>
            </a:r>
            <a:r>
              <a:rPr b="1" dirty="0" err="1"/>
              <a:t>줄어듦</a:t>
            </a:r>
            <a:endParaRPr b="1"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예제</a:t>
            </a:r>
            <a:endParaRPr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extra_clf</a:t>
            </a:r>
            <a:r>
              <a:rPr dirty="0"/>
              <a:t> </a:t>
            </a:r>
            <a:r>
              <a:rPr dirty="0">
                <a:solidFill>
                  <a:srgbClr val="666666"/>
                </a:solidFill>
              </a:rPr>
              <a:t>=</a:t>
            </a:r>
            <a:r>
              <a:rPr dirty="0"/>
              <a:t> </a:t>
            </a:r>
            <a:r>
              <a:rPr dirty="0" err="1"/>
              <a:t>ExtraTreesClassifier</a:t>
            </a:r>
            <a:r>
              <a:rPr dirty="0"/>
              <a:t>(</a:t>
            </a:r>
            <a:r>
              <a:rPr dirty="0" err="1"/>
              <a:t>n_estimators</a:t>
            </a:r>
            <a:r>
              <a:rPr dirty="0">
                <a:solidFill>
                  <a:srgbClr val="666666"/>
                </a:solidFill>
              </a:rPr>
              <a:t>=500</a:t>
            </a:r>
            <a:r>
              <a:rPr dirty="0"/>
              <a:t>, </a:t>
            </a:r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max_leaf_nodes</a:t>
            </a:r>
            <a:r>
              <a:rPr dirty="0">
                <a:solidFill>
                  <a:srgbClr val="666666"/>
                </a:solidFill>
              </a:rPr>
              <a:t>=16</a:t>
            </a:r>
            <a:r>
              <a:rPr dirty="0"/>
              <a:t>, </a:t>
            </a:r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n_jobs</a:t>
            </a:r>
            <a:r>
              <a:rPr dirty="0">
                <a:solidFill>
                  <a:srgbClr val="666666"/>
                </a:solidFill>
              </a:rPr>
              <a:t>=-1</a:t>
            </a:r>
            <a:r>
              <a:rPr dirty="0"/>
              <a:t>,</a:t>
            </a:r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                     </a:t>
            </a:r>
            <a:r>
              <a:rPr dirty="0" err="1"/>
              <a:t>random_state</a:t>
            </a:r>
            <a:r>
              <a:rPr dirty="0">
                <a:solidFill>
                  <a:srgbClr val="666666"/>
                </a:solidFill>
              </a:rPr>
              <a:t>=42</a:t>
            </a:r>
            <a:r>
              <a:rPr dirty="0" smtClean="0"/>
              <a:t>)</a:t>
            </a:r>
            <a:endParaRPr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extra_clf</a:t>
            </a:r>
            <a:r>
              <a:rPr dirty="0" err="1">
                <a:solidFill>
                  <a:srgbClr val="666666"/>
                </a:solidFill>
              </a:rPr>
              <a:t>.</a:t>
            </a:r>
            <a:r>
              <a:rPr dirty="0" err="1"/>
              <a:t>fit</a:t>
            </a:r>
            <a:r>
              <a:rPr dirty="0"/>
              <a:t>(</a:t>
            </a:r>
            <a:r>
              <a:rPr dirty="0" err="1"/>
              <a:t>X_train</a:t>
            </a:r>
            <a:r>
              <a:rPr dirty="0"/>
              <a:t>, </a:t>
            </a:r>
            <a:r>
              <a:rPr dirty="0" err="1"/>
              <a:t>y_train</a:t>
            </a:r>
            <a:r>
              <a:rPr dirty="0"/>
              <a:t>)</a:t>
            </a:r>
          </a:p>
        </p:txBody>
      </p:sp>
      <p:sp>
        <p:nvSpPr>
          <p:cNvPr id="204" name="Random Forest"/>
          <p:cNvSpPr txBox="1">
            <a:spLocks noGrp="1"/>
          </p:cNvSpPr>
          <p:nvPr>
            <p:ph type="title"/>
          </p:nvPr>
        </p:nvSpPr>
        <p:spPr>
          <a:xfrm>
            <a:off x="1206500" y="1077359"/>
            <a:ext cx="21971000" cy="14331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>
                <a:latin typeface="Helvetica" panose="020B0604020202020204" pitchFamily="34" charset="0"/>
                <a:cs typeface="Helvetica" panose="020B0604020202020204" pitchFamily="34" charset="0"/>
              </a:rPr>
              <a:t>Random Forest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eature Importa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>
                <a:latin typeface="Helvetica" panose="020B0604020202020204" pitchFamily="34" charset="0"/>
                <a:cs typeface="Helvetica" panose="020B0604020202020204" pitchFamily="34" charset="0"/>
              </a:rPr>
              <a:t>Feature </a:t>
            </a:r>
            <a:r>
              <a:rPr sz="80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Importance</a:t>
            </a:r>
            <a:endParaRPr sz="80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7" name="Feature Importances : 해당 특성을 사용한 마디가 평균적으로 불순도를 얼마나 감소시키는지를 측정…"/>
          <p:cNvSpPr txBox="1">
            <a:spLocks noGrp="1"/>
          </p:cNvSpPr>
          <p:nvPr>
            <p:ph type="body" idx="1"/>
          </p:nvPr>
        </p:nvSpPr>
        <p:spPr>
          <a:xfrm>
            <a:off x="1206499" y="2760197"/>
            <a:ext cx="21971001" cy="902769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/>
              <a:t>Feature </a:t>
            </a:r>
            <a:r>
              <a:rPr sz="3000" dirty="0" err="1"/>
              <a:t>Importances</a:t>
            </a:r>
            <a:r>
              <a:rPr sz="3000" dirty="0"/>
              <a:t> : </a:t>
            </a:r>
            <a:r>
              <a:rPr sz="3000" dirty="0" err="1"/>
              <a:t>해당</a:t>
            </a:r>
            <a:r>
              <a:rPr sz="3000" dirty="0"/>
              <a:t> </a:t>
            </a:r>
            <a:r>
              <a:rPr sz="3000" dirty="0" err="1"/>
              <a:t>특성을</a:t>
            </a:r>
            <a:r>
              <a:rPr sz="3000" dirty="0"/>
              <a:t> </a:t>
            </a:r>
            <a:r>
              <a:rPr sz="3000" dirty="0" err="1"/>
              <a:t>사용한</a:t>
            </a:r>
            <a:r>
              <a:rPr sz="3000" dirty="0"/>
              <a:t> </a:t>
            </a:r>
            <a:r>
              <a:rPr sz="3000" dirty="0" err="1"/>
              <a:t>마디가</a:t>
            </a:r>
            <a:r>
              <a:rPr sz="3000" dirty="0"/>
              <a:t> </a:t>
            </a:r>
            <a:r>
              <a:rPr sz="3000" dirty="0" err="1"/>
              <a:t>평균적으로</a:t>
            </a:r>
            <a:r>
              <a:rPr sz="3000" dirty="0"/>
              <a:t> </a:t>
            </a:r>
            <a:r>
              <a:rPr sz="3000" dirty="0" err="1"/>
              <a:t>불순도를</a:t>
            </a:r>
            <a:r>
              <a:rPr sz="3000" dirty="0"/>
              <a:t> </a:t>
            </a:r>
            <a:r>
              <a:rPr sz="3000" dirty="0" err="1"/>
              <a:t>얼마나</a:t>
            </a:r>
            <a:r>
              <a:rPr sz="3000" dirty="0"/>
              <a:t> </a:t>
            </a:r>
            <a:r>
              <a:rPr sz="3000" dirty="0" err="1"/>
              <a:t>감소시키는지를</a:t>
            </a:r>
            <a:r>
              <a:rPr sz="3000" dirty="0"/>
              <a:t> </a:t>
            </a:r>
            <a:r>
              <a:rPr sz="3000" dirty="0" err="1"/>
              <a:t>측정</a:t>
            </a:r>
            <a:endParaRPr sz="3000" dirty="0"/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/>
              <a:t>즉, </a:t>
            </a:r>
            <a:r>
              <a:rPr sz="3000" dirty="0" err="1"/>
              <a:t>불순도를</a:t>
            </a:r>
            <a:r>
              <a:rPr sz="3000" dirty="0"/>
              <a:t> </a:t>
            </a:r>
            <a:r>
              <a:rPr sz="3000" dirty="0" err="1"/>
              <a:t>많이</a:t>
            </a:r>
            <a:r>
              <a:rPr sz="3000" dirty="0"/>
              <a:t> </a:t>
            </a:r>
            <a:r>
              <a:rPr sz="3000" dirty="0" err="1"/>
              <a:t>줄이면</a:t>
            </a:r>
            <a:r>
              <a:rPr sz="3000" dirty="0"/>
              <a:t> </a:t>
            </a:r>
            <a:r>
              <a:rPr sz="3000" dirty="0" err="1"/>
              <a:t>그만큼</a:t>
            </a:r>
            <a:r>
              <a:rPr sz="3000" dirty="0"/>
              <a:t> </a:t>
            </a:r>
            <a:r>
              <a:rPr sz="3000" dirty="0" err="1"/>
              <a:t>중요도가</a:t>
            </a:r>
            <a:r>
              <a:rPr sz="3000" dirty="0"/>
              <a:t> </a:t>
            </a:r>
            <a:r>
              <a:rPr sz="3000" dirty="0" err="1" smtClean="0"/>
              <a:t>커짐</a:t>
            </a:r>
            <a:endParaRPr lang="en-US" sz="3000" dirty="0" smtClean="0"/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sz="3000" dirty="0" smtClean="0"/>
              <a:t>가중치 평균</a:t>
            </a:r>
            <a:endParaRPr sz="3000" dirty="0"/>
          </a:p>
          <a:p>
            <a:pPr marL="0" indent="0" algn="r" defTabSz="457200">
              <a:lnSpc>
                <a:spcPct val="150000"/>
              </a:lnSpc>
              <a:spcBef>
                <a:spcPts val="0"/>
              </a:spcBef>
              <a:buSzTx/>
              <a:buNone/>
              <a:defRPr sz="3500">
                <a:solidFill>
                  <a:srgbClr val="303F9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3000"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/>
              <a:t>사이킷런의</a:t>
            </a:r>
            <a:r>
              <a:rPr sz="3000" dirty="0"/>
              <a:t> </a:t>
            </a:r>
            <a:r>
              <a:rPr sz="3000" dirty="0" err="1">
                <a:latin typeface="Courier"/>
                <a:ea typeface="Courier"/>
                <a:cs typeface="Courier"/>
                <a:sym typeface="Courier"/>
              </a:rPr>
              <a:t>RandomForestClassifier</a:t>
            </a:r>
            <a:r>
              <a:rPr sz="3000" dirty="0"/>
              <a:t>: </a:t>
            </a:r>
            <a:r>
              <a:rPr sz="3000" dirty="0" err="1"/>
              <a:t>훈련이</a:t>
            </a:r>
            <a:r>
              <a:rPr sz="3000" dirty="0"/>
              <a:t> </a:t>
            </a:r>
            <a:r>
              <a:rPr sz="3000" dirty="0" err="1"/>
              <a:t>끝난</a:t>
            </a:r>
            <a:r>
              <a:rPr sz="3000" dirty="0"/>
              <a:t> 뒤 feature </a:t>
            </a:r>
            <a:r>
              <a:rPr sz="3000" dirty="0" err="1"/>
              <a:t>importances의</a:t>
            </a:r>
            <a:r>
              <a:rPr sz="3000" dirty="0"/>
              <a:t> </a:t>
            </a:r>
            <a:r>
              <a:rPr sz="3000" dirty="0" err="1"/>
              <a:t>전체</a:t>
            </a:r>
            <a:r>
              <a:rPr sz="3000" dirty="0"/>
              <a:t> </a:t>
            </a:r>
            <a:r>
              <a:rPr sz="3000" dirty="0" err="1"/>
              <a:t>합이</a:t>
            </a:r>
            <a:r>
              <a:rPr sz="3000" dirty="0"/>
              <a:t> 1이 </a:t>
            </a:r>
            <a:r>
              <a:rPr sz="3000" dirty="0" err="1"/>
              <a:t>되도록</a:t>
            </a:r>
            <a:r>
              <a:rPr sz="3000" dirty="0"/>
              <a:t> </a:t>
            </a:r>
            <a:r>
              <a:rPr sz="3000" dirty="0" err="1"/>
              <a:t>하는</a:t>
            </a:r>
            <a:r>
              <a:rPr sz="3000" dirty="0"/>
              <a:t> </a:t>
            </a:r>
            <a:r>
              <a:rPr sz="3000" dirty="0" err="1"/>
              <a:t>방식</a:t>
            </a:r>
            <a:endParaRPr sz="3000" dirty="0"/>
          </a:p>
          <a:p>
            <a:pPr marL="914400" lvl="1" indent="-317500" defTabSz="457200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/>
              <a:t>특성별</a:t>
            </a:r>
            <a:r>
              <a:rPr sz="3000" dirty="0"/>
              <a:t> </a:t>
            </a:r>
            <a:r>
              <a:rPr sz="3000" dirty="0" err="1"/>
              <a:t>상대적</a:t>
            </a:r>
            <a:r>
              <a:rPr sz="3000" dirty="0"/>
              <a:t> </a:t>
            </a:r>
            <a:r>
              <a:rPr sz="3000" dirty="0" err="1"/>
              <a:t>중요도를</a:t>
            </a:r>
            <a:r>
              <a:rPr sz="3000" dirty="0"/>
              <a:t> </a:t>
            </a:r>
            <a:r>
              <a:rPr sz="3000" dirty="0" err="1"/>
              <a:t>측정한</a:t>
            </a:r>
            <a:r>
              <a:rPr sz="3000" dirty="0"/>
              <a:t> 후 </a:t>
            </a:r>
            <a:r>
              <a:rPr sz="3000" dirty="0" err="1">
                <a:latin typeface="Courier"/>
                <a:ea typeface="Courier"/>
                <a:cs typeface="Courier"/>
                <a:sym typeface="Courier"/>
              </a:rPr>
              <a:t>feature_importances</a:t>
            </a:r>
            <a:r>
              <a:rPr sz="3000" dirty="0">
                <a:latin typeface="Courier"/>
                <a:ea typeface="Courier"/>
                <a:cs typeface="Courier"/>
                <a:sym typeface="Courier"/>
              </a:rPr>
              <a:t>_</a:t>
            </a:r>
            <a:r>
              <a:rPr sz="3000" dirty="0"/>
              <a:t> </a:t>
            </a:r>
            <a:r>
              <a:rPr sz="3000" dirty="0" err="1"/>
              <a:t>속성에</a:t>
            </a:r>
            <a:r>
              <a:rPr sz="3000" dirty="0"/>
              <a:t> </a:t>
            </a:r>
            <a:r>
              <a:rPr sz="3000" dirty="0" err="1"/>
              <a:t>저장</a:t>
            </a:r>
            <a:endParaRPr sz="3000" dirty="0"/>
          </a:p>
          <a:p>
            <a:pPr marL="596900" lvl="1" indent="0" defTabSz="457200">
              <a:lnSpc>
                <a:spcPct val="150000"/>
              </a:lnSpc>
              <a:spcBef>
                <a:spcPts val="0"/>
              </a:spcBef>
              <a:buNone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3000" dirty="0" smtClean="0"/>
          </a:p>
          <a:p>
            <a:pPr marL="596900" lvl="1" indent="0" defTabSz="457200">
              <a:lnSpc>
                <a:spcPct val="150000"/>
              </a:lnSpc>
              <a:spcBef>
                <a:spcPts val="0"/>
              </a:spcBef>
              <a:buNone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endParaRPr sz="3000" dirty="0"/>
          </a:p>
          <a:p>
            <a:pPr marL="0" indent="0" defTabSz="457200">
              <a:lnSpc>
                <a:spcPct val="150000"/>
              </a:lnSpc>
              <a:spcBef>
                <a:spcPts val="0"/>
              </a:spcBef>
              <a:buSzTx/>
              <a:buNone/>
              <a:defRPr sz="35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/>
              <a:t>예제</a:t>
            </a:r>
            <a:r>
              <a:rPr sz="3000" dirty="0"/>
              <a:t>: </a:t>
            </a:r>
            <a:r>
              <a:rPr sz="3000" dirty="0" err="1"/>
              <a:t>붓꽃</a:t>
            </a:r>
            <a:r>
              <a:rPr sz="3000" dirty="0"/>
              <a:t> </a:t>
            </a:r>
            <a:r>
              <a:rPr sz="3000" dirty="0" err="1" smtClean="0"/>
              <a:t>데이터셋</a:t>
            </a:r>
            <a:endParaRPr sz="3000" dirty="0"/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/>
              <a:t>꽃잎</a:t>
            </a:r>
            <a:r>
              <a:rPr sz="3000" dirty="0"/>
              <a:t> </a:t>
            </a:r>
            <a:r>
              <a:rPr sz="3000" dirty="0" err="1"/>
              <a:t>길이</a:t>
            </a:r>
            <a:r>
              <a:rPr sz="3000" dirty="0"/>
              <a:t>(petal length): 44.1%</a:t>
            </a:r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sz="3000" dirty="0" err="1" smtClean="0"/>
              <a:t>꽃</a:t>
            </a:r>
            <a:r>
              <a:rPr sz="3000" dirty="0" smtClean="0"/>
              <a:t>잎 </a:t>
            </a:r>
            <a:r>
              <a:rPr sz="3000" dirty="0" err="1"/>
              <a:t>너비</a:t>
            </a:r>
            <a:r>
              <a:rPr sz="3000" dirty="0"/>
              <a:t>(petal width): 42.3%</a:t>
            </a:r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/>
              <a:t>꽃받침</a:t>
            </a:r>
            <a:r>
              <a:rPr sz="3000" dirty="0"/>
              <a:t> </a:t>
            </a:r>
            <a:r>
              <a:rPr sz="3000" dirty="0" err="1"/>
              <a:t>길이</a:t>
            </a:r>
            <a:r>
              <a:rPr sz="3000" dirty="0"/>
              <a:t>(sepal length): 11.3%</a:t>
            </a:r>
          </a:p>
          <a:p>
            <a:pPr marL="457200" indent="-317500" defTabSz="457200">
              <a:lnSpc>
                <a:spcPct val="150000"/>
              </a:lnSpc>
              <a:spcBef>
                <a:spcPts val="0"/>
              </a:spcBef>
              <a:buFont typeface="Helvetica"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sz="3000" dirty="0" err="1" smtClean="0"/>
              <a:t>꽃</a:t>
            </a:r>
            <a:r>
              <a:rPr sz="3000" dirty="0" err="1" smtClean="0"/>
              <a:t>받침</a:t>
            </a:r>
            <a:r>
              <a:rPr sz="3000" dirty="0" smtClean="0"/>
              <a:t> </a:t>
            </a:r>
            <a:r>
              <a:rPr sz="3000" dirty="0" err="1"/>
              <a:t>너비</a:t>
            </a:r>
            <a:r>
              <a:rPr sz="3000" dirty="0"/>
              <a:t>(sepal width): 2.3</a:t>
            </a:r>
            <a:r>
              <a:rPr sz="3000" dirty="0" smtClean="0"/>
              <a:t>%</a:t>
            </a:r>
            <a:endParaRPr sz="3000" dirty="0"/>
          </a:p>
        </p:txBody>
      </p:sp>
      <p:pic>
        <p:nvPicPr>
          <p:cNvPr id="1030" name="Picture 6" descr="https://t1.daumcdn.net/cfile/tistory/9961E1345B8A4A06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0106" y="9024918"/>
            <a:ext cx="4229345" cy="2984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eature Importances : 해당 특성을 사용한 마디가 평균적으로 불순도를 얼마나 감소시키는지를 측정…"/>
          <p:cNvSpPr txBox="1">
            <a:spLocks noGrp="1"/>
          </p:cNvSpPr>
          <p:nvPr>
            <p:ph type="body" idx="1"/>
          </p:nvPr>
        </p:nvSpPr>
        <p:spPr>
          <a:xfrm>
            <a:off x="12650106" y="8255114"/>
            <a:ext cx="3041651" cy="10358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39700" indent="0" defTabSz="457200">
              <a:lnSpc>
                <a:spcPct val="150000"/>
              </a:lnSpc>
              <a:spcBef>
                <a:spcPts val="0"/>
              </a:spcBef>
              <a:buNone/>
              <a:defRPr sz="3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ko-KR" altLang="en-US" sz="3000" b="1" dirty="0" smtClean="0"/>
              <a:t>예제</a:t>
            </a:r>
            <a:r>
              <a:rPr lang="en-US" altLang="ko-KR" sz="3000" b="1" dirty="0" smtClean="0"/>
              <a:t>: MNIST</a:t>
            </a:r>
            <a:endParaRPr sz="3000" b="1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앙상블 학습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앙상블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학습</a:t>
            </a:r>
            <a:endParaRPr sz="8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56" name="평균화 기법, 부스팅 기법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평균화</a:t>
            </a:r>
            <a:r>
              <a:rPr sz="4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기법</a:t>
            </a:r>
            <a:r>
              <a:rPr sz="4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, </a:t>
            </a:r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부스팅</a:t>
            </a:r>
            <a:r>
              <a:rPr sz="4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기법</a:t>
            </a:r>
            <a:endParaRPr sz="4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57" name="앙상블 학습 : 여러 개 모델의 예측값을 조합하여 일반화 성능이 보다 강력한 모델을 구현…"/>
          <p:cNvSpPr txBox="1">
            <a:spLocks noGrp="1"/>
          </p:cNvSpPr>
          <p:nvPr>
            <p:ph type="body" idx="1"/>
          </p:nvPr>
        </p:nvSpPr>
        <p:spPr>
          <a:xfrm>
            <a:off x="1206500" y="4016830"/>
            <a:ext cx="22437271" cy="8708806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앙상블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학습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여러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모델의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예측값을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조합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하여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일반화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성능이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보다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강력한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구현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앙상블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학습의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핵심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편향과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줄</a:t>
            </a:r>
            <a:r>
              <a:rPr lang="ko-KR" altLang="en-US" sz="3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이기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예측값과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실제값의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차이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너무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단순한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설정하는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경우에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발생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과소적합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발생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lang="ko-KR" altLang="en-US" sz="32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예측값들</a:t>
            </a:r>
            <a:r>
              <a:rPr lang="ko-KR" altLang="en-US" sz="3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간의 차이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너무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복잡한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설정하는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경우에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발생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과대적합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발생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평균화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기법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독립적으로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학습된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예측기에서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여러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개의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예측값들의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평균값을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예측값으로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사용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분산을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줄인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ex) bagging, random forest</a:t>
            </a:r>
          </a:p>
          <a:p>
            <a:pPr marL="487680" indent="-487680" defTabSz="1950671">
              <a:lnSpc>
                <a:spcPct val="150000"/>
              </a:lnSpc>
              <a:spcBef>
                <a:spcPts val="3600"/>
              </a:spcBef>
              <a:defRPr sz="3840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부스팅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기법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여러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개를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순차적으로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쌓아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예측값의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편향을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줄인</a:t>
            </a:r>
            <a:r>
              <a:rPr sz="3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구현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/>
            </a:r>
            <a:b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ex)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adaboost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gradient tree boosting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편향과 분산의 trade-o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편향과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분산의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trade-off</a:t>
            </a:r>
          </a:p>
        </p:txBody>
      </p:sp>
      <p:sp>
        <p:nvSpPr>
          <p:cNvPr id="160" name="작은 편향 : 데이터를 잘 반영…"/>
          <p:cNvSpPr txBox="1">
            <a:spLocks noGrp="1"/>
          </p:cNvSpPr>
          <p:nvPr>
            <p:ph type="body" idx="21"/>
          </p:nvPr>
        </p:nvSpPr>
        <p:spPr>
          <a:xfrm>
            <a:off x="1206499" y="2899136"/>
            <a:ext cx="21971001" cy="26082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92500" lnSpcReduction="20000"/>
          </a:bodyPr>
          <a:lstStyle/>
          <a:p>
            <a:pPr defTabSz="569594">
              <a:lnSpc>
                <a:spcPct val="150000"/>
              </a:lnSpc>
              <a:defRPr sz="3795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작은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데이터를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잘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반영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defTabSz="569594">
              <a:lnSpc>
                <a:spcPct val="150000"/>
              </a:lnSpc>
              <a:defRPr sz="3795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작은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일반화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잘 됨,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새로운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데이터에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덜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민감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defTabSz="569594">
              <a:lnSpc>
                <a:spcPct val="150000"/>
              </a:lnSpc>
              <a:defRPr sz="3795"/>
            </a:pP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큰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뭔가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중요한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요소를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놓치고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있음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defTabSz="569594">
              <a:lnSpc>
                <a:spcPct val="150000"/>
              </a:lnSpc>
              <a:defRPr sz="3795"/>
            </a:pP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큰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훈련데이터에만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잘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맞고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일반화되지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않음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1" name="1. 훈련세트 크기…"/>
          <p:cNvSpPr txBox="1">
            <a:spLocks noGrp="1"/>
          </p:cNvSpPr>
          <p:nvPr>
            <p:ph type="body" sz="half" idx="1"/>
          </p:nvPr>
        </p:nvSpPr>
        <p:spPr>
          <a:xfrm>
            <a:off x="2006600" y="6946870"/>
            <a:ext cx="21971000" cy="56964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75487" indent="-475487" defTabSz="1901904">
              <a:spcBef>
                <a:spcPts val="3500"/>
              </a:spcBef>
              <a:defRPr sz="3743"/>
            </a:pP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</a:t>
            </a: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Train set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크기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26463" lvl="2" indent="-475487" defTabSz="1901904">
              <a:spcBef>
                <a:spcPts val="3500"/>
              </a:spcBef>
              <a:defRPr sz="3743"/>
            </a:pP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Train set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작게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증가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감소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26463" lvl="2" indent="-475487" defTabSz="1901904">
              <a:spcBef>
                <a:spcPts val="3500"/>
              </a:spcBef>
              <a:defRPr sz="3743"/>
            </a:pP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Train set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감소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증가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75487" indent="-475487" defTabSz="1901904">
              <a:spcBef>
                <a:spcPts val="3500"/>
              </a:spcBef>
              <a:defRPr sz="3743"/>
            </a:pP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en-US"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</a:t>
            </a: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eatures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개수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26463" lvl="2" indent="-475487" defTabSz="1901904">
              <a:spcBef>
                <a:spcPts val="3500"/>
              </a:spcBef>
              <a:defRPr sz="3743"/>
            </a:pP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Features </a:t>
            </a:r>
            <a:r>
              <a:rPr sz="30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개수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작게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증가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감소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426463" lvl="2" indent="-475487" defTabSz="1901904">
              <a:spcBef>
                <a:spcPts val="3500"/>
              </a:spcBef>
              <a:defRPr sz="3743"/>
            </a:pPr>
            <a:r>
              <a:rPr 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Features </a:t>
            </a:r>
            <a:r>
              <a:rPr lang="ko-KR" alt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개수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감소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증가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62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56706" y="2899136"/>
            <a:ext cx="9737830" cy="681785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모델 복잡도 : 편향과 분산의 trade-off 관계…"/>
          <p:cNvSpPr txBox="1"/>
          <p:nvPr/>
        </p:nvSpPr>
        <p:spPr>
          <a:xfrm>
            <a:off x="12824674" y="10605407"/>
            <a:ext cx="9537305" cy="1327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marL="457200" indent="-457200" algn="l" defTabSz="1828754">
              <a:lnSpc>
                <a:spcPct val="90000"/>
              </a:lnSpc>
              <a:spcBef>
                <a:spcPts val="3300"/>
              </a:spcBef>
              <a:buSzPct val="123000"/>
              <a:buChar char="•"/>
              <a:defRPr sz="3600">
                <a:solidFill>
                  <a:srgbClr val="000000"/>
                </a:solidFill>
              </a:defRPr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모델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복잡도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편향과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분산의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trade-off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관계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457200" indent="-457200" algn="l" defTabSz="1828754">
              <a:lnSpc>
                <a:spcPct val="90000"/>
              </a:lnSpc>
              <a:spcBef>
                <a:spcPts val="3300"/>
              </a:spcBef>
              <a:buSzPct val="123000"/>
              <a:buChar char="•"/>
              <a:defRPr sz="3600">
                <a:solidFill>
                  <a:srgbClr val="000000"/>
                </a:solidFill>
              </a:defRPr>
            </a:pP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Total Error(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평균제곱오차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MSE) ~ </a:t>
            </a:r>
            <a:r>
              <a:rPr lang="ko-KR" altLang="en-US"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편향</a:t>
            </a:r>
            <a:r>
              <a:rPr lang="en-US" sz="3000" baseline="30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sz="3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+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분산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투표식 분류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투표식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분류기</a:t>
            </a:r>
            <a:endParaRPr sz="8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66" name="앙상블에 포함된 분류기들 사이 독립성이 전제되면 개별 분류기보다 정확한 예측 가능…"/>
          <p:cNvSpPr txBox="1">
            <a:spLocks noGrp="1"/>
          </p:cNvSpPr>
          <p:nvPr>
            <p:ph type="body" idx="21"/>
          </p:nvPr>
        </p:nvSpPr>
        <p:spPr>
          <a:xfrm>
            <a:off x="1206500" y="2355185"/>
            <a:ext cx="21971000" cy="143316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Autofit/>
          </a:bodyPr>
          <a:lstStyle/>
          <a:p>
            <a:pPr defTabSz="619125">
              <a:lnSpc>
                <a:spcPct val="150000"/>
              </a:lnSpc>
              <a:defRPr sz="4125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앙상블에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포함된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분류기들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 smtClean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사이</a:t>
            </a:r>
            <a:r>
              <a:rPr lang="ko-KR" altLang="en-US" sz="320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에</a:t>
            </a:r>
            <a:r>
              <a:rPr sz="320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독립성이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전제되면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개별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분류기보다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정확한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예측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가능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  <a:p>
            <a:pPr defTabSz="619125">
              <a:lnSpc>
                <a:spcPct val="150000"/>
              </a:lnSpc>
              <a:defRPr sz="4125"/>
            </a:pP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사이킷런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 smtClean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라이브러리의</a:t>
            </a:r>
            <a:r>
              <a:rPr sz="320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투표식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분류기</a:t>
            </a:r>
            <a:r>
              <a:rPr sz="32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: </a:t>
            </a:r>
            <a:r>
              <a:rPr sz="32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VotingClassifier</a:t>
            </a:r>
            <a:endParaRPr sz="32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67" name="동일 훈련 세트에 대해 여러 종류의 분류기를 이용한 앙상블 학습을 적용…"/>
          <p:cNvSpPr txBox="1">
            <a:spLocks noGrp="1"/>
          </p:cNvSpPr>
          <p:nvPr>
            <p:ph type="body" sz="quarter" idx="1"/>
          </p:nvPr>
        </p:nvSpPr>
        <p:spPr>
          <a:xfrm>
            <a:off x="1353247" y="10681430"/>
            <a:ext cx="21677506" cy="188989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36447" indent="-536447" defTabSz="2145738">
              <a:spcBef>
                <a:spcPts val="3900"/>
              </a:spcBef>
              <a:defRPr sz="4224"/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동일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훈련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세트에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대해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여러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종류의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분류기를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이용한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앙상블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학습을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적용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직접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/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간접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투표를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통해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결정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68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3651" y="5174332"/>
            <a:ext cx="10208474" cy="48722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투표식 분류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투표식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분류기</a:t>
            </a:r>
            <a:endParaRPr sz="8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sp>
        <p:nvSpPr>
          <p:cNvPr id="171" name="직접투표와 간접투표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직접투표와</a:t>
            </a:r>
            <a:r>
              <a:rPr sz="40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4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간접투표</a:t>
            </a:r>
            <a:endParaRPr sz="4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  <p:pic>
        <p:nvPicPr>
          <p:cNvPr id="172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3383637"/>
            <a:ext cx="9224135" cy="5606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02053" y="3086100"/>
            <a:ext cx="10284588" cy="6803429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간접투표 분류기: 예측한 확률값들의 평균값으로 예측값 결정…"/>
          <p:cNvSpPr txBox="1"/>
          <p:nvPr/>
        </p:nvSpPr>
        <p:spPr>
          <a:xfrm>
            <a:off x="11283042" y="10684608"/>
            <a:ext cx="12947155" cy="1959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/>
          <a:p>
            <a:pPr marL="335280" indent="-335280" algn="l" defTabSz="1341086">
              <a:lnSpc>
                <a:spcPct val="90000"/>
              </a:lnSpc>
              <a:spcBef>
                <a:spcPts val="2400"/>
              </a:spcBef>
              <a:buSzPct val="123000"/>
              <a:buChar char="•"/>
              <a:defRPr sz="2640">
                <a:solidFill>
                  <a:srgbClr val="000000"/>
                </a:solidFill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간접투표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분류기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예측한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확률값들의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평균값으로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결정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670560" lvl="1" indent="-335280" algn="l" defTabSz="1341086">
              <a:lnSpc>
                <a:spcPct val="90000"/>
              </a:lnSpc>
              <a:spcBef>
                <a:spcPts val="2400"/>
              </a:spcBef>
              <a:buSzPct val="123000"/>
              <a:buChar char="•"/>
              <a:defRPr sz="2640">
                <a:solidFill>
                  <a:srgbClr val="000000"/>
                </a:solidFill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전제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모든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예측기가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predict_proba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( )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method와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같은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확률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기능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지원해야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함</a:t>
            </a:r>
          </a:p>
          <a:p>
            <a:pPr marL="670560" lvl="1" indent="-335280" algn="l" defTabSz="1341086">
              <a:lnSpc>
                <a:spcPct val="90000"/>
              </a:lnSpc>
              <a:spcBef>
                <a:spcPts val="2400"/>
              </a:spcBef>
              <a:buSzPct val="123000"/>
              <a:buChar char="•"/>
              <a:defRPr sz="2640">
                <a:solidFill>
                  <a:srgbClr val="000000"/>
                </a:solidFill>
              </a:defRPr>
            </a:pP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높은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확률에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더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비중을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두기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때문에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직접보다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성능</a:t>
            </a:r>
            <a:r>
              <a:rPr dirty="0">
                <a:latin typeface="나눔고딕" panose="020D0604000000000000" pitchFamily="50" charset="-127"/>
                <a:ea typeface="나눔고딕" panose="020D0604000000000000" pitchFamily="50" charset="-127"/>
              </a:rPr>
              <a:t> 더 </a:t>
            </a:r>
            <a:r>
              <a:rPr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좋음</a:t>
            </a:r>
            <a:endParaRPr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5" name="직접투표 분류기 : 다수결 투표로 예측값 결정"/>
          <p:cNvSpPr txBox="1"/>
          <p:nvPr/>
        </p:nvSpPr>
        <p:spPr>
          <a:xfrm>
            <a:off x="1641021" y="10656519"/>
            <a:ext cx="8850090" cy="573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377952" indent="-377952" algn="l" defTabSz="1511770">
              <a:lnSpc>
                <a:spcPct val="90000"/>
              </a:lnSpc>
              <a:spcBef>
                <a:spcPts val="2700"/>
              </a:spcBef>
              <a:buSzPct val="123000"/>
              <a:buChar char="•"/>
              <a:defRPr sz="2976">
                <a:solidFill>
                  <a:srgbClr val="000000"/>
                </a:solidFill>
              </a:defRPr>
            </a:lvl1pPr>
          </a:lstStyle>
          <a:p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직접투표</a:t>
            </a:r>
            <a:r>
              <a:rPr sz="264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분류기</a:t>
            </a:r>
            <a:r>
              <a:rPr sz="264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다수결</a:t>
            </a:r>
            <a:r>
              <a:rPr sz="264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투표로</a:t>
            </a:r>
            <a:r>
              <a:rPr sz="264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예측값</a:t>
            </a:r>
            <a:r>
              <a:rPr sz="264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sz="264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결정</a:t>
            </a:r>
            <a:endParaRPr sz="264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# 선형 회귀…"/>
          <p:cNvSpPr txBox="1">
            <a:spLocks noGrp="1"/>
          </p:cNvSpPr>
          <p:nvPr>
            <p:ph type="body" idx="1"/>
          </p:nvPr>
        </p:nvSpPr>
        <p:spPr>
          <a:xfrm>
            <a:off x="1206500" y="1583871"/>
            <a:ext cx="21971000" cy="10213522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# </a:t>
            </a:r>
            <a:r>
              <a:rPr sz="3200" dirty="0" err="1"/>
              <a:t>선형</a:t>
            </a:r>
            <a:r>
              <a:rPr sz="3200" dirty="0"/>
              <a:t> </a:t>
            </a:r>
            <a:r>
              <a:rPr sz="3200" dirty="0" err="1"/>
              <a:t>회귀</a:t>
            </a:r>
            <a:r>
              <a:rPr sz="3200" dirty="0"/>
              <a:t> </a:t>
            </a:r>
            <a:endParaRPr sz="3200" i="0" dirty="0">
              <a:solidFill>
                <a:srgbClr val="00000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/>
              <a:t>log_clf</a:t>
            </a:r>
            <a:r>
              <a:rPr sz="3200" dirty="0"/>
              <a:t> 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/>
              <a:t> </a:t>
            </a:r>
            <a:r>
              <a:rPr sz="3200" dirty="0" err="1"/>
              <a:t>LogisticRegression</a:t>
            </a:r>
            <a:r>
              <a:rPr sz="3200" dirty="0"/>
              <a:t>(solver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>
                <a:solidFill>
                  <a:srgbClr val="BA2121"/>
                </a:solidFill>
              </a:rPr>
              <a:t>"</a:t>
            </a:r>
            <a:r>
              <a:rPr sz="3200" dirty="0" err="1">
                <a:solidFill>
                  <a:srgbClr val="BA2121"/>
                </a:solidFill>
              </a:rPr>
              <a:t>lbfgs</a:t>
            </a:r>
            <a:r>
              <a:rPr sz="3200" dirty="0">
                <a:solidFill>
                  <a:srgbClr val="BA2121"/>
                </a:solidFill>
              </a:rPr>
              <a:t>"</a:t>
            </a:r>
            <a:r>
              <a:rPr sz="3200" dirty="0"/>
              <a:t>, </a:t>
            </a:r>
            <a:r>
              <a:rPr sz="3200" dirty="0" err="1"/>
              <a:t>random_state</a:t>
            </a:r>
            <a:r>
              <a:rPr sz="3200" dirty="0">
                <a:solidFill>
                  <a:srgbClr val="666666"/>
                </a:solidFill>
              </a:rPr>
              <a:t>=42</a:t>
            </a:r>
            <a:r>
              <a:rPr sz="3200" dirty="0" smtClean="0"/>
              <a:t>)</a:t>
            </a:r>
            <a:endParaRPr lang="en-US" sz="3200" dirty="0" smtClean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sz="3200"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# </a:t>
            </a:r>
            <a:r>
              <a:rPr sz="3200" dirty="0" err="1"/>
              <a:t>랜덤포레스트</a:t>
            </a:r>
            <a:endParaRPr sz="3200" i="0" dirty="0">
              <a:solidFill>
                <a:srgbClr val="00000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/>
              <a:t>rnd_clf</a:t>
            </a:r>
            <a:r>
              <a:rPr sz="3200" dirty="0"/>
              <a:t> 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/>
              <a:t> </a:t>
            </a:r>
            <a:r>
              <a:rPr sz="3200" dirty="0" err="1"/>
              <a:t>RandomForestClassifier</a:t>
            </a:r>
            <a:r>
              <a:rPr sz="3200" dirty="0"/>
              <a:t>(</a:t>
            </a:r>
            <a:r>
              <a:rPr sz="3200" dirty="0" err="1"/>
              <a:t>n_estimators</a:t>
            </a:r>
            <a:r>
              <a:rPr sz="3200" dirty="0">
                <a:solidFill>
                  <a:srgbClr val="666666"/>
                </a:solidFill>
              </a:rPr>
              <a:t>=100</a:t>
            </a:r>
            <a:r>
              <a:rPr sz="3200" dirty="0"/>
              <a:t>, </a:t>
            </a:r>
            <a:r>
              <a:rPr sz="3200" dirty="0" err="1"/>
              <a:t>random_state</a:t>
            </a:r>
            <a:r>
              <a:rPr sz="3200" dirty="0">
                <a:solidFill>
                  <a:srgbClr val="666666"/>
                </a:solidFill>
              </a:rPr>
              <a:t>=42</a:t>
            </a:r>
            <a:r>
              <a:rPr sz="3200" dirty="0" smtClean="0"/>
              <a:t>)</a:t>
            </a:r>
            <a:endParaRPr lang="en-US" sz="3200" dirty="0" smtClean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sz="3200"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# </a:t>
            </a:r>
            <a:r>
              <a:rPr sz="3200" dirty="0" err="1"/>
              <a:t>서포트벡터머신</a:t>
            </a:r>
            <a:endParaRPr sz="3200" i="0" dirty="0">
              <a:solidFill>
                <a:srgbClr val="00000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/>
              <a:t>svm_clf</a:t>
            </a:r>
            <a:r>
              <a:rPr sz="3200" dirty="0"/>
              <a:t> 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/>
              <a:t> SVC(gamma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>
                <a:solidFill>
                  <a:srgbClr val="BA2121"/>
                </a:solidFill>
              </a:rPr>
              <a:t>"scale"</a:t>
            </a:r>
            <a:r>
              <a:rPr sz="3200" dirty="0"/>
              <a:t>, </a:t>
            </a:r>
            <a:r>
              <a:rPr sz="3200" dirty="0" err="1"/>
              <a:t>random_state</a:t>
            </a:r>
            <a:r>
              <a:rPr sz="3200" dirty="0">
                <a:solidFill>
                  <a:srgbClr val="666666"/>
                </a:solidFill>
              </a:rPr>
              <a:t>=42</a:t>
            </a:r>
            <a:r>
              <a:rPr sz="3200" dirty="0"/>
              <a:t>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sz="3200"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# </a:t>
            </a:r>
            <a:r>
              <a:rPr sz="3200" dirty="0" err="1"/>
              <a:t>투표식</a:t>
            </a:r>
            <a:r>
              <a:rPr sz="3200" dirty="0"/>
              <a:t> </a:t>
            </a:r>
            <a:r>
              <a:rPr sz="3200" dirty="0" err="1"/>
              <a:t>분류기</a:t>
            </a:r>
            <a:r>
              <a:rPr sz="3200" dirty="0"/>
              <a:t>: </a:t>
            </a:r>
            <a:r>
              <a:rPr sz="3200" dirty="0" err="1"/>
              <a:t>직접</a:t>
            </a:r>
            <a:r>
              <a:rPr sz="3200" dirty="0"/>
              <a:t> </a:t>
            </a:r>
            <a:r>
              <a:rPr sz="3200" dirty="0" err="1"/>
              <a:t>투표</a:t>
            </a:r>
            <a:endParaRPr sz="3200" i="0" dirty="0">
              <a:solidFill>
                <a:srgbClr val="00000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/>
              <a:t>voting_clf</a:t>
            </a:r>
            <a:r>
              <a:rPr sz="3200" dirty="0"/>
              <a:t> 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/>
              <a:t> </a:t>
            </a:r>
            <a:r>
              <a:rPr sz="3200" dirty="0" err="1"/>
              <a:t>VotingClassifier</a:t>
            </a:r>
            <a:r>
              <a:rPr sz="3200" dirty="0"/>
              <a:t>(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    estimators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/>
              <a:t>[(</a:t>
            </a:r>
            <a:r>
              <a:rPr sz="3200" dirty="0">
                <a:solidFill>
                  <a:srgbClr val="BA2121"/>
                </a:solidFill>
              </a:rPr>
              <a:t>'</a:t>
            </a:r>
            <a:r>
              <a:rPr sz="3200" dirty="0" err="1">
                <a:solidFill>
                  <a:srgbClr val="BA2121"/>
                </a:solidFill>
              </a:rPr>
              <a:t>lr</a:t>
            </a:r>
            <a:r>
              <a:rPr sz="3200" dirty="0">
                <a:solidFill>
                  <a:srgbClr val="BA2121"/>
                </a:solidFill>
              </a:rPr>
              <a:t>'</a:t>
            </a:r>
            <a:r>
              <a:rPr sz="3200" dirty="0"/>
              <a:t>, </a:t>
            </a:r>
            <a:r>
              <a:rPr sz="3200" dirty="0" err="1"/>
              <a:t>log_clf</a:t>
            </a:r>
            <a:r>
              <a:rPr sz="3200" dirty="0"/>
              <a:t>), (</a:t>
            </a:r>
            <a:r>
              <a:rPr sz="3200" dirty="0">
                <a:solidFill>
                  <a:srgbClr val="BA2121"/>
                </a:solidFill>
              </a:rPr>
              <a:t>'</a:t>
            </a:r>
            <a:r>
              <a:rPr sz="3200" dirty="0" err="1">
                <a:solidFill>
                  <a:srgbClr val="BA2121"/>
                </a:solidFill>
              </a:rPr>
              <a:t>rf</a:t>
            </a:r>
            <a:r>
              <a:rPr sz="3200" dirty="0">
                <a:solidFill>
                  <a:srgbClr val="BA2121"/>
                </a:solidFill>
              </a:rPr>
              <a:t>'</a:t>
            </a:r>
            <a:r>
              <a:rPr sz="3200" dirty="0"/>
              <a:t>, </a:t>
            </a:r>
            <a:r>
              <a:rPr sz="3200" dirty="0" err="1"/>
              <a:t>rnd_clf</a:t>
            </a:r>
            <a:r>
              <a:rPr sz="3200" dirty="0"/>
              <a:t>), (</a:t>
            </a:r>
            <a:r>
              <a:rPr sz="3200" dirty="0">
                <a:solidFill>
                  <a:srgbClr val="BA2121"/>
                </a:solidFill>
              </a:rPr>
              <a:t>'svc'</a:t>
            </a:r>
            <a:r>
              <a:rPr sz="3200" dirty="0"/>
              <a:t>, </a:t>
            </a:r>
            <a:r>
              <a:rPr sz="3200" dirty="0" err="1"/>
              <a:t>svm_clf</a:t>
            </a:r>
            <a:r>
              <a:rPr sz="3200" dirty="0"/>
              <a:t>)], voting</a:t>
            </a:r>
            <a:r>
              <a:rPr sz="3200" dirty="0">
                <a:solidFill>
                  <a:srgbClr val="666666"/>
                </a:solidFill>
              </a:rPr>
              <a:t>=</a:t>
            </a:r>
            <a:r>
              <a:rPr sz="3200" dirty="0">
                <a:solidFill>
                  <a:srgbClr val="BA2121"/>
                </a:solidFill>
              </a:rPr>
              <a:t>'hard'</a:t>
            </a:r>
            <a:r>
              <a:rPr sz="3200" dirty="0"/>
              <a:t>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sz="3200" dirty="0"/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/>
              <a:t># </a:t>
            </a:r>
            <a:r>
              <a:rPr sz="3200" dirty="0" err="1"/>
              <a:t>투표식</a:t>
            </a:r>
            <a:r>
              <a:rPr sz="3200" dirty="0"/>
              <a:t> </a:t>
            </a:r>
            <a:r>
              <a:rPr sz="3200" dirty="0" err="1"/>
              <a:t>분류기</a:t>
            </a:r>
            <a:r>
              <a:rPr sz="3200" dirty="0"/>
              <a:t> </a:t>
            </a:r>
            <a:r>
              <a:rPr sz="3200" dirty="0" err="1"/>
              <a:t>학습</a:t>
            </a:r>
            <a:endParaRPr sz="3200" i="0" dirty="0">
              <a:solidFill>
                <a:srgbClr val="000000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/>
              <a:t>voting_clf</a:t>
            </a:r>
            <a:r>
              <a:rPr sz="3200" dirty="0" err="1">
                <a:solidFill>
                  <a:srgbClr val="666666"/>
                </a:solidFill>
              </a:rPr>
              <a:t>.</a:t>
            </a:r>
            <a:r>
              <a:rPr sz="3200" dirty="0" err="1"/>
              <a:t>fit</a:t>
            </a:r>
            <a:r>
              <a:rPr sz="3200" dirty="0"/>
              <a:t>(</a:t>
            </a:r>
            <a:r>
              <a:rPr sz="3200" dirty="0" err="1"/>
              <a:t>X_train</a:t>
            </a:r>
            <a:r>
              <a:rPr sz="3200" dirty="0"/>
              <a:t>, </a:t>
            </a:r>
            <a:r>
              <a:rPr sz="3200" dirty="0" err="1"/>
              <a:t>y_train</a:t>
            </a:r>
            <a:r>
              <a:rPr sz="3200" dirty="0"/>
              <a:t>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000">
                <a:latin typeface="Courier"/>
                <a:ea typeface="Courier"/>
                <a:cs typeface="Courier"/>
                <a:sym typeface="Courier"/>
              </a:defRPr>
            </a:pPr>
            <a:endParaRPr sz="3200" dirty="0"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>
                <a:latin typeface="Courier"/>
                <a:ea typeface="Courier"/>
                <a:cs typeface="Courier"/>
                <a:sym typeface="Courier"/>
              </a:rPr>
              <a:t>voting='hard'</a:t>
            </a:r>
            <a:r>
              <a:rPr sz="3200" dirty="0"/>
              <a:t>: </a:t>
            </a:r>
            <a:r>
              <a:rPr sz="3200" dirty="0" err="1"/>
              <a:t>직접</a:t>
            </a:r>
            <a:r>
              <a:rPr sz="3200" dirty="0"/>
              <a:t> </a:t>
            </a:r>
            <a:r>
              <a:rPr sz="3200" dirty="0" err="1"/>
              <a:t>투표</a:t>
            </a:r>
            <a:r>
              <a:rPr sz="3200" dirty="0"/>
              <a:t> </a:t>
            </a:r>
            <a:r>
              <a:rPr sz="3200" dirty="0" err="1"/>
              <a:t>방식</a:t>
            </a:r>
            <a:r>
              <a:rPr sz="3200" dirty="0"/>
              <a:t> </a:t>
            </a:r>
            <a:r>
              <a:rPr sz="3200" dirty="0" err="1"/>
              <a:t>지정</a:t>
            </a:r>
            <a:r>
              <a:rPr sz="3200" dirty="0"/>
              <a:t> </a:t>
            </a:r>
            <a:r>
              <a:rPr sz="3200" dirty="0" err="1" smtClean="0"/>
              <a:t>하이퍼파라미터</a:t>
            </a:r>
            <a:endParaRPr sz="3200" dirty="0"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Font typeface="Helvetica"/>
              <a:defRPr sz="3000">
                <a:latin typeface="Helvetica"/>
                <a:ea typeface="Helvetica"/>
                <a:cs typeface="Helvetica"/>
                <a:sym typeface="Helvetica"/>
              </a:defRPr>
            </a:pPr>
            <a:r>
              <a:rPr sz="3200" dirty="0">
                <a:latin typeface="Courier"/>
                <a:ea typeface="Courier"/>
                <a:cs typeface="Courier"/>
                <a:sym typeface="Courier"/>
              </a:rPr>
              <a:t>voting='soft'</a:t>
            </a:r>
            <a:r>
              <a:rPr sz="3200" dirty="0"/>
              <a:t>: </a:t>
            </a:r>
            <a:r>
              <a:rPr sz="3200" dirty="0" err="1"/>
              <a:t>간접</a:t>
            </a:r>
            <a:r>
              <a:rPr sz="3200" dirty="0"/>
              <a:t> </a:t>
            </a:r>
            <a:r>
              <a:rPr sz="3200" dirty="0" err="1"/>
              <a:t>투표</a:t>
            </a:r>
            <a:r>
              <a:rPr sz="3200" dirty="0"/>
              <a:t> </a:t>
            </a:r>
            <a:r>
              <a:rPr sz="3200" dirty="0" err="1"/>
              <a:t>방식</a:t>
            </a:r>
            <a:r>
              <a:rPr sz="3200" dirty="0"/>
              <a:t> </a:t>
            </a:r>
            <a:r>
              <a:rPr sz="3200" dirty="0" err="1"/>
              <a:t>지정</a:t>
            </a:r>
            <a:r>
              <a:rPr sz="3200" dirty="0"/>
              <a:t> </a:t>
            </a:r>
            <a:r>
              <a:rPr sz="3200" dirty="0" err="1" smtClean="0"/>
              <a:t>하이퍼파라미터</a:t>
            </a:r>
            <a:endParaRPr sz="3200" dirty="0"/>
          </a:p>
          <a:p>
            <a:pPr marL="914400" lvl="1" indent="-317500" defTabSz="457200">
              <a:lnSpc>
                <a:spcPct val="100000"/>
              </a:lnSpc>
              <a:spcBef>
                <a:spcPts val="0"/>
              </a:spcBef>
              <a:buFont typeface="Helvetica"/>
              <a:buChar char="▪"/>
              <a:defRPr sz="3000">
                <a:latin typeface="Courier"/>
                <a:ea typeface="Courier"/>
                <a:cs typeface="Courier"/>
                <a:sym typeface="Courier"/>
              </a:defRPr>
            </a:pPr>
            <a:r>
              <a:rPr sz="3200" dirty="0" err="1">
                <a:latin typeface="Helvetica"/>
                <a:ea typeface="Helvetica"/>
                <a:cs typeface="Helvetica"/>
                <a:sym typeface="Helvetica"/>
              </a:rPr>
              <a:t>주의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: </a:t>
            </a:r>
            <a:r>
              <a:rPr sz="3200" dirty="0"/>
              <a:t>SVC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3200" dirty="0" err="1">
                <a:latin typeface="Helvetica"/>
                <a:ea typeface="Helvetica"/>
                <a:cs typeface="Helvetica"/>
                <a:sym typeface="Helvetica"/>
              </a:rPr>
              <a:t>모델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3200" dirty="0" err="1">
                <a:latin typeface="Helvetica"/>
                <a:ea typeface="Helvetica"/>
                <a:cs typeface="Helvetica"/>
                <a:sym typeface="Helvetica"/>
              </a:rPr>
              <a:t>지정할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때 </a:t>
            </a:r>
            <a:r>
              <a:rPr sz="3200" dirty="0"/>
              <a:t>probability=True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3200" dirty="0" err="1">
                <a:latin typeface="Helvetica"/>
                <a:ea typeface="Helvetica"/>
                <a:cs typeface="Helvetica"/>
                <a:sym typeface="Helvetica"/>
              </a:rPr>
              <a:t>사용해야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3200" dirty="0" err="1"/>
              <a:t>predict_proba</a:t>
            </a:r>
            <a:r>
              <a:rPr sz="3200" dirty="0"/>
              <a:t>()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n-US" sz="3200" dirty="0" smtClean="0">
                <a:latin typeface="Helvetica"/>
                <a:ea typeface="Helvetica"/>
                <a:cs typeface="Helvetica"/>
                <a:sym typeface="Helvetica"/>
              </a:rPr>
              <a:t>method</a:t>
            </a:r>
            <a:r>
              <a:rPr sz="3200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3200" dirty="0" err="1">
                <a:latin typeface="Helvetica"/>
                <a:ea typeface="Helvetica"/>
                <a:cs typeface="Helvetica"/>
                <a:sym typeface="Helvetica"/>
              </a:rPr>
              <a:t>지원됨</a:t>
            </a:r>
            <a:r>
              <a:rPr sz="3200" dirty="0">
                <a:latin typeface="Helvetica"/>
                <a:ea typeface="Helvetica"/>
                <a:cs typeface="Helvetica"/>
                <a:sym typeface="Helvetica"/>
              </a:rPr>
              <a:t>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Bagging, pas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>
                <a:latin typeface="Helvetica" panose="020B0604020202020204" pitchFamily="34" charset="0"/>
                <a:cs typeface="Helvetica" panose="020B0604020202020204" pitchFamily="34" charset="0"/>
              </a:rPr>
              <a:t>Bagging, pasting</a:t>
            </a:r>
          </a:p>
        </p:txBody>
      </p:sp>
      <p:sp>
        <p:nvSpPr>
          <p:cNvPr id="182" name="동일한 예측기를 훈련 세트의 다양한 부분집합을 대상으로 학습시키는 방식…"/>
          <p:cNvSpPr txBox="1">
            <a:spLocks noGrp="1"/>
          </p:cNvSpPr>
          <p:nvPr>
            <p:ph type="body" idx="1"/>
          </p:nvPr>
        </p:nvSpPr>
        <p:spPr>
          <a:xfrm>
            <a:off x="1206500" y="2800349"/>
            <a:ext cx="21971000" cy="10252255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b="1" dirty="0" err="1"/>
              <a:t>동일한</a:t>
            </a:r>
            <a:r>
              <a:rPr sz="2800" b="1" dirty="0"/>
              <a:t> </a:t>
            </a:r>
            <a:r>
              <a:rPr sz="2800" b="1" dirty="0" err="1"/>
              <a:t>예측기를</a:t>
            </a:r>
            <a:r>
              <a:rPr sz="2800" b="1" dirty="0"/>
              <a:t> </a:t>
            </a:r>
            <a:r>
              <a:rPr sz="2800" dirty="0" err="1"/>
              <a:t>훈련</a:t>
            </a:r>
            <a:r>
              <a:rPr sz="2800" dirty="0"/>
              <a:t> </a:t>
            </a:r>
            <a:r>
              <a:rPr sz="2800" dirty="0" err="1"/>
              <a:t>세트의</a:t>
            </a:r>
            <a:r>
              <a:rPr sz="2800" dirty="0"/>
              <a:t> </a:t>
            </a:r>
            <a:r>
              <a:rPr sz="2800" dirty="0" err="1"/>
              <a:t>다양한</a:t>
            </a:r>
            <a:r>
              <a:rPr sz="2800" dirty="0"/>
              <a:t> </a:t>
            </a:r>
            <a:r>
              <a:rPr sz="2800" dirty="0" err="1"/>
              <a:t>부분집합을</a:t>
            </a:r>
            <a:r>
              <a:rPr sz="2800" dirty="0"/>
              <a:t> </a:t>
            </a:r>
            <a:r>
              <a:rPr sz="2800" dirty="0" err="1"/>
              <a:t>대상으로</a:t>
            </a:r>
            <a:r>
              <a:rPr sz="2800" dirty="0"/>
              <a:t> </a:t>
            </a:r>
            <a:r>
              <a:rPr sz="2800" dirty="0" err="1"/>
              <a:t>학습시키는</a:t>
            </a:r>
            <a:r>
              <a:rPr sz="2800" dirty="0"/>
              <a:t> </a:t>
            </a:r>
            <a:r>
              <a:rPr sz="2800" dirty="0" err="1"/>
              <a:t>방식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학습에</a:t>
            </a:r>
            <a:r>
              <a:rPr sz="2800" dirty="0"/>
              <a:t> </a:t>
            </a:r>
            <a:r>
              <a:rPr sz="2800" dirty="0" err="1"/>
              <a:t>사용되는</a:t>
            </a:r>
            <a:r>
              <a:rPr sz="2800" dirty="0"/>
              <a:t> </a:t>
            </a:r>
            <a:r>
              <a:rPr sz="2800" dirty="0" err="1"/>
              <a:t>부분집합에</a:t>
            </a:r>
            <a:r>
              <a:rPr sz="2800" dirty="0"/>
              <a:t> </a:t>
            </a:r>
            <a:r>
              <a:rPr sz="2800" dirty="0" err="1"/>
              <a:t>따라</a:t>
            </a:r>
            <a:r>
              <a:rPr sz="2800" dirty="0"/>
              <a:t> </a:t>
            </a:r>
            <a:r>
              <a:rPr sz="2800" b="1" dirty="0" err="1"/>
              <a:t>훈련세트가</a:t>
            </a:r>
            <a:r>
              <a:rPr sz="2800" b="1" dirty="0"/>
              <a:t> </a:t>
            </a:r>
            <a:r>
              <a:rPr sz="2800" b="1" dirty="0" err="1"/>
              <a:t>다른</a:t>
            </a:r>
            <a:r>
              <a:rPr sz="2800" b="1" dirty="0"/>
              <a:t> </a:t>
            </a:r>
            <a:r>
              <a:rPr sz="2800" dirty="0" err="1"/>
              <a:t>예측기를</a:t>
            </a:r>
            <a:r>
              <a:rPr sz="2800" dirty="0"/>
              <a:t> </a:t>
            </a:r>
            <a:r>
              <a:rPr sz="2800" b="1" dirty="0" err="1"/>
              <a:t>학습</a:t>
            </a:r>
            <a:r>
              <a:rPr sz="2800" dirty="0" err="1"/>
              <a:t>시키는</a:t>
            </a:r>
            <a:r>
              <a:rPr sz="2800" dirty="0"/>
              <a:t> </a:t>
            </a:r>
            <a:r>
              <a:rPr sz="2800" dirty="0" err="1"/>
              <a:t>앙상블</a:t>
            </a:r>
            <a:r>
              <a:rPr sz="2800" dirty="0"/>
              <a:t> </a:t>
            </a:r>
            <a:r>
              <a:rPr sz="2800" dirty="0" err="1"/>
              <a:t>학습</a:t>
            </a:r>
            <a:r>
              <a:rPr sz="2800" dirty="0"/>
              <a:t> </a:t>
            </a:r>
            <a:r>
              <a:rPr sz="2800" dirty="0" err="1"/>
              <a:t>기법임</a:t>
            </a:r>
            <a:r>
              <a:rPr sz="2800" dirty="0"/>
              <a:t>.</a:t>
            </a:r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부분집합을</a:t>
            </a:r>
            <a:r>
              <a:rPr sz="2800" dirty="0"/>
              <a:t> </a:t>
            </a:r>
            <a:r>
              <a:rPr sz="2800" dirty="0" err="1"/>
              <a:t>임의로</a:t>
            </a:r>
            <a:r>
              <a:rPr sz="2800" dirty="0"/>
              <a:t> </a:t>
            </a:r>
            <a:r>
              <a:rPr sz="2800" dirty="0" err="1"/>
              <a:t>선택할</a:t>
            </a:r>
            <a:r>
              <a:rPr sz="2800" dirty="0"/>
              <a:t> 때 </a:t>
            </a:r>
            <a:r>
              <a:rPr sz="2800" dirty="0" err="1"/>
              <a:t>중복</a:t>
            </a:r>
            <a:r>
              <a:rPr sz="2800" dirty="0"/>
              <a:t> </a:t>
            </a:r>
            <a:r>
              <a:rPr sz="2800" dirty="0" err="1"/>
              <a:t>허용</a:t>
            </a:r>
            <a:r>
              <a:rPr sz="2800" dirty="0"/>
              <a:t> </a:t>
            </a:r>
            <a:r>
              <a:rPr sz="2800" dirty="0" err="1"/>
              <a:t>여부에</a:t>
            </a:r>
            <a:r>
              <a:rPr sz="2800" dirty="0"/>
              <a:t> </a:t>
            </a:r>
            <a:r>
              <a:rPr sz="2800" dirty="0" err="1"/>
              <a:t>따라</a:t>
            </a:r>
            <a:r>
              <a:rPr sz="2800" dirty="0"/>
              <a:t> </a:t>
            </a:r>
            <a:r>
              <a:rPr sz="2800" dirty="0" err="1"/>
              <a:t>앙상블</a:t>
            </a:r>
            <a:r>
              <a:rPr sz="2800" dirty="0"/>
              <a:t> </a:t>
            </a:r>
            <a:r>
              <a:rPr sz="2800" dirty="0" err="1"/>
              <a:t>학습</a:t>
            </a:r>
            <a:r>
              <a:rPr sz="2800" dirty="0"/>
              <a:t> </a:t>
            </a:r>
            <a:r>
              <a:rPr sz="2800" dirty="0" err="1"/>
              <a:t>방식이</a:t>
            </a:r>
            <a:r>
              <a:rPr sz="2800" dirty="0"/>
              <a:t> </a:t>
            </a:r>
            <a:r>
              <a:rPr sz="2800" dirty="0" err="1"/>
              <a:t>달라짐</a:t>
            </a:r>
            <a:endParaRPr sz="2800" dirty="0"/>
          </a:p>
          <a:p>
            <a:pPr marL="886968" lvl="1" indent="-307975" defTabSz="443484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b="1" dirty="0"/>
              <a:t>Bagging</a:t>
            </a:r>
            <a:r>
              <a:rPr sz="2800" dirty="0"/>
              <a:t>: </a:t>
            </a:r>
            <a:r>
              <a:rPr sz="2800" dirty="0" err="1"/>
              <a:t>중복</a:t>
            </a:r>
            <a:r>
              <a:rPr sz="2800" dirty="0"/>
              <a:t> </a:t>
            </a:r>
            <a:r>
              <a:rPr sz="2800" dirty="0" err="1"/>
              <a:t>허용</a:t>
            </a:r>
            <a:r>
              <a:rPr sz="2800" dirty="0"/>
              <a:t> </a:t>
            </a:r>
            <a:r>
              <a:rPr sz="2800" dirty="0" err="1"/>
              <a:t>샘플링</a:t>
            </a:r>
            <a:endParaRPr sz="2800" dirty="0"/>
          </a:p>
          <a:p>
            <a:pPr marL="886968" lvl="1" indent="-307975" defTabSz="443484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b="1" dirty="0"/>
              <a:t>Pasting</a:t>
            </a:r>
            <a:r>
              <a:rPr sz="2800" dirty="0"/>
              <a:t>: </a:t>
            </a:r>
            <a:r>
              <a:rPr sz="2800" dirty="0" err="1"/>
              <a:t>중복</a:t>
            </a:r>
            <a:r>
              <a:rPr sz="2800" dirty="0"/>
              <a:t> </a:t>
            </a:r>
            <a:r>
              <a:rPr sz="2800" dirty="0" err="1"/>
              <a:t>미허용</a:t>
            </a:r>
            <a:r>
              <a:rPr sz="2800" dirty="0"/>
              <a:t> </a:t>
            </a:r>
            <a:r>
              <a:rPr sz="2800" dirty="0" err="1"/>
              <a:t>샘플링</a:t>
            </a:r>
            <a:endParaRPr sz="2800" dirty="0"/>
          </a:p>
          <a:p>
            <a:pPr marL="886968" lvl="1" indent="-307975" defTabSz="443484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endParaRPr sz="2800" dirty="0"/>
          </a:p>
          <a:p>
            <a:pPr marL="0" indent="0" defTabSz="443484">
              <a:lnSpc>
                <a:spcPct val="150000"/>
              </a:lnSpc>
              <a:spcBef>
                <a:spcPts val="0"/>
              </a:spcBef>
              <a:buSzTx/>
              <a:buNone/>
              <a:defRPr sz="291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/>
              <a:t>Bagging</a:t>
            </a:r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/>
              <a:t>bagging: bootstrap </a:t>
            </a:r>
            <a:r>
              <a:rPr sz="2800" dirty="0" err="1"/>
              <a:t>aggregation의</a:t>
            </a:r>
            <a:r>
              <a:rPr sz="2800" dirty="0"/>
              <a:t> </a:t>
            </a:r>
            <a:r>
              <a:rPr sz="2800" dirty="0" err="1"/>
              <a:t>줄임말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통계</a:t>
            </a:r>
            <a:r>
              <a:rPr sz="2800" dirty="0"/>
              <a:t> </a:t>
            </a:r>
            <a:r>
              <a:rPr sz="2800" dirty="0" err="1"/>
              <a:t>분야에서</a:t>
            </a:r>
            <a:r>
              <a:rPr sz="2800" dirty="0"/>
              <a:t> </a:t>
            </a:r>
            <a:r>
              <a:rPr lang="en-US" sz="2800" dirty="0" err="1" smtClean="0"/>
              <a:t>bootstraping</a:t>
            </a:r>
            <a:r>
              <a:rPr sz="2800" dirty="0" smtClean="0"/>
              <a:t>, </a:t>
            </a:r>
            <a:r>
              <a:rPr sz="2800" dirty="0"/>
              <a:t>즉, </a:t>
            </a:r>
            <a:r>
              <a:rPr sz="2800" dirty="0" err="1" smtClean="0"/>
              <a:t>중복</a:t>
            </a:r>
            <a:r>
              <a:rPr lang="en-US" sz="2800" dirty="0" smtClean="0"/>
              <a:t> </a:t>
            </a:r>
            <a:r>
              <a:rPr sz="2800" dirty="0" err="1" smtClean="0"/>
              <a:t>허용</a:t>
            </a:r>
            <a:r>
              <a:rPr sz="2800" dirty="0" smtClean="0"/>
              <a:t> </a:t>
            </a:r>
            <a:r>
              <a:rPr sz="2800" dirty="0" err="1"/>
              <a:t>리샘플링으로</a:t>
            </a:r>
            <a:r>
              <a:rPr sz="2800" dirty="0"/>
              <a:t> </a:t>
            </a:r>
            <a:r>
              <a:rPr sz="2800" dirty="0" err="1"/>
              <a:t>불림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2800" dirty="0" smtClean="0"/>
              <a:t>bagging</a:t>
            </a:r>
            <a:r>
              <a:rPr sz="2800" dirty="0" smtClean="0"/>
              <a:t> </a:t>
            </a:r>
            <a:r>
              <a:rPr sz="2800" dirty="0" err="1"/>
              <a:t>방식만은</a:t>
            </a:r>
            <a:r>
              <a:rPr sz="2800" dirty="0"/>
              <a:t> </a:t>
            </a:r>
            <a:r>
              <a:rPr sz="2800" dirty="0" err="1"/>
              <a:t>동일</a:t>
            </a:r>
            <a:r>
              <a:rPr sz="2800" dirty="0"/>
              <a:t> </a:t>
            </a:r>
            <a:r>
              <a:rPr sz="2800" dirty="0" err="1"/>
              <a:t>훈련</a:t>
            </a:r>
            <a:r>
              <a:rPr sz="2800" dirty="0"/>
              <a:t> </a:t>
            </a:r>
            <a:r>
              <a:rPr sz="2800" dirty="0" err="1"/>
              <a:t>샘플을</a:t>
            </a:r>
            <a:r>
              <a:rPr sz="2800" dirty="0"/>
              <a:t> </a:t>
            </a:r>
            <a:r>
              <a:rPr sz="2800" dirty="0" err="1"/>
              <a:t>여러번</a:t>
            </a:r>
            <a:r>
              <a:rPr sz="2800" dirty="0"/>
              <a:t> </a:t>
            </a:r>
            <a:r>
              <a:rPr sz="2800" dirty="0" err="1"/>
              <a:t>샘플링할</a:t>
            </a:r>
            <a:r>
              <a:rPr sz="2800" dirty="0"/>
              <a:t> 수 </a:t>
            </a:r>
            <a:r>
              <a:rPr sz="2800" dirty="0" err="1"/>
              <a:t>있음</a:t>
            </a:r>
            <a:r>
              <a:rPr sz="2800" dirty="0"/>
              <a:t>.</a:t>
            </a:r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endParaRPr sz="2800" dirty="0"/>
          </a:p>
          <a:p>
            <a:pPr marL="0" indent="0" defTabSz="443484">
              <a:lnSpc>
                <a:spcPct val="150000"/>
              </a:lnSpc>
              <a:spcBef>
                <a:spcPts val="0"/>
              </a:spcBef>
              <a:buSzTx/>
              <a:buNone/>
              <a:defRPr sz="291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/>
              <a:t>Bagging/pasting </a:t>
            </a:r>
            <a:r>
              <a:rPr sz="2800" dirty="0" err="1"/>
              <a:t>예측</a:t>
            </a:r>
            <a:r>
              <a:rPr sz="2800" dirty="0"/>
              <a:t> </a:t>
            </a:r>
            <a:r>
              <a:rPr sz="2800" dirty="0" err="1" smtClean="0"/>
              <a:t>방식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개별</a:t>
            </a:r>
            <a:r>
              <a:rPr sz="2800" dirty="0"/>
              <a:t> </a:t>
            </a:r>
            <a:r>
              <a:rPr sz="2800" dirty="0" err="1"/>
              <a:t>예측기의</a:t>
            </a:r>
            <a:r>
              <a:rPr sz="2800" dirty="0"/>
              <a:t> </a:t>
            </a:r>
            <a:r>
              <a:rPr sz="2800" dirty="0" err="1"/>
              <a:t>결과를</a:t>
            </a:r>
            <a:r>
              <a:rPr sz="2800" dirty="0"/>
              <a:t> </a:t>
            </a:r>
            <a:r>
              <a:rPr sz="2800" dirty="0" err="1"/>
              <a:t>종합해서</a:t>
            </a:r>
            <a:r>
              <a:rPr sz="2800" dirty="0"/>
              <a:t> </a:t>
            </a:r>
            <a:r>
              <a:rPr sz="2800" dirty="0" err="1"/>
              <a:t>최종</a:t>
            </a:r>
            <a:r>
              <a:rPr sz="2800" dirty="0"/>
              <a:t> </a:t>
            </a:r>
            <a:r>
              <a:rPr sz="2800" dirty="0" err="1"/>
              <a:t>예측값</a:t>
            </a:r>
            <a:r>
              <a:rPr sz="2800" dirty="0"/>
              <a:t> </a:t>
            </a:r>
            <a:r>
              <a:rPr sz="2800" dirty="0" err="1"/>
              <a:t>지정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분류</a:t>
            </a:r>
            <a:r>
              <a:rPr sz="2800" dirty="0"/>
              <a:t> </a:t>
            </a:r>
            <a:r>
              <a:rPr sz="2800" dirty="0" err="1"/>
              <a:t>모델</a:t>
            </a:r>
            <a:r>
              <a:rPr sz="2800" dirty="0"/>
              <a:t>: </a:t>
            </a:r>
            <a:r>
              <a:rPr sz="2800" dirty="0" err="1"/>
              <a:t>직접</a:t>
            </a:r>
            <a:r>
              <a:rPr sz="2800" dirty="0"/>
              <a:t> </a:t>
            </a:r>
            <a:r>
              <a:rPr sz="2800" dirty="0" err="1"/>
              <a:t>투표</a:t>
            </a:r>
            <a:r>
              <a:rPr sz="2800" dirty="0"/>
              <a:t> </a:t>
            </a:r>
            <a:r>
              <a:rPr sz="2800" dirty="0" err="1"/>
              <a:t>방식</a:t>
            </a:r>
            <a:r>
              <a:rPr sz="2800" dirty="0"/>
              <a:t> </a:t>
            </a:r>
            <a:r>
              <a:rPr sz="2800" dirty="0" err="1"/>
              <a:t>사용</a:t>
            </a:r>
            <a:r>
              <a:rPr sz="2800" dirty="0"/>
              <a:t>. 즉, </a:t>
            </a:r>
            <a:r>
              <a:rPr sz="2800" dirty="0" err="1"/>
              <a:t>수집된</a:t>
            </a:r>
            <a:r>
              <a:rPr sz="2800" dirty="0"/>
              <a:t> </a:t>
            </a:r>
            <a:r>
              <a:rPr sz="2800" dirty="0" err="1"/>
              <a:t>예측값들</a:t>
            </a:r>
            <a:r>
              <a:rPr sz="2800" dirty="0"/>
              <a:t> </a:t>
            </a:r>
            <a:r>
              <a:rPr sz="2800" dirty="0" err="1"/>
              <a:t>중에서</a:t>
            </a:r>
            <a:r>
              <a:rPr sz="2800" dirty="0"/>
              <a:t> </a:t>
            </a:r>
            <a:r>
              <a:rPr sz="2800" dirty="0" err="1"/>
              <a:t>최빈값</a:t>
            </a:r>
            <a:r>
              <a:rPr sz="2800" dirty="0"/>
              <a:t>(mode) </a:t>
            </a:r>
            <a:r>
              <a:rPr sz="2800" dirty="0" err="1"/>
              <a:t>선택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회귀</a:t>
            </a:r>
            <a:r>
              <a:rPr sz="2800" dirty="0"/>
              <a:t> </a:t>
            </a:r>
            <a:r>
              <a:rPr sz="2800" dirty="0" err="1"/>
              <a:t>모델</a:t>
            </a:r>
            <a:r>
              <a:rPr sz="2800" dirty="0"/>
              <a:t>: </a:t>
            </a:r>
            <a:r>
              <a:rPr sz="2800" dirty="0" err="1"/>
              <a:t>수집된</a:t>
            </a:r>
            <a:r>
              <a:rPr sz="2800" dirty="0"/>
              <a:t> </a:t>
            </a:r>
            <a:r>
              <a:rPr sz="2800" dirty="0" err="1"/>
              <a:t>예측값들의</a:t>
            </a:r>
            <a:r>
              <a:rPr sz="2800" dirty="0"/>
              <a:t> </a:t>
            </a:r>
            <a:r>
              <a:rPr sz="2800" dirty="0" err="1"/>
              <a:t>평균값</a:t>
            </a:r>
            <a:r>
              <a:rPr sz="2800" dirty="0"/>
              <a:t> </a:t>
            </a:r>
            <a:r>
              <a:rPr sz="2800" dirty="0" err="1"/>
              <a:t>선택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Helvetica"/>
                <a:ea typeface="Helvetica"/>
                <a:cs typeface="Helvetica"/>
                <a:sym typeface="Helvetica"/>
              </a:defRPr>
            </a:pPr>
            <a:endParaRPr sz="2800" dirty="0"/>
          </a:p>
          <a:p>
            <a:pPr marL="0" indent="0" defTabSz="443484">
              <a:lnSpc>
                <a:spcPct val="150000"/>
              </a:lnSpc>
              <a:spcBef>
                <a:spcPts val="0"/>
              </a:spcBef>
              <a:buSzTx/>
              <a:buNone/>
              <a:defRPr sz="291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sz="2800" dirty="0" err="1"/>
              <a:t>사이킷런의</a:t>
            </a:r>
            <a:r>
              <a:rPr sz="2800" dirty="0"/>
              <a:t> </a:t>
            </a:r>
            <a:r>
              <a:rPr sz="2800" dirty="0" smtClean="0"/>
              <a:t>bagging/pasting</a:t>
            </a:r>
            <a:endParaRPr sz="2800" dirty="0"/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 err="1">
                <a:latin typeface="Helvetica"/>
                <a:ea typeface="Helvetica"/>
                <a:cs typeface="Helvetica"/>
                <a:sym typeface="Helvetica"/>
              </a:rPr>
              <a:t>분류</a:t>
            </a:r>
            <a:r>
              <a:rPr sz="28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800" dirty="0" err="1">
                <a:latin typeface="Helvetica"/>
                <a:ea typeface="Helvetica"/>
                <a:cs typeface="Helvetica"/>
                <a:sym typeface="Helvetica"/>
              </a:rPr>
              <a:t>모델</a:t>
            </a:r>
            <a:r>
              <a:rPr sz="2800" dirty="0">
                <a:latin typeface="Helvetica"/>
                <a:ea typeface="Helvetica"/>
                <a:cs typeface="Helvetica"/>
                <a:sym typeface="Helvetica"/>
              </a:rPr>
              <a:t>: </a:t>
            </a:r>
            <a:r>
              <a:rPr sz="2800" dirty="0" err="1"/>
              <a:t>BaggingClassifier</a:t>
            </a:r>
            <a:endParaRPr sz="2800" dirty="0">
              <a:latin typeface="Helvetica"/>
              <a:ea typeface="Helvetica"/>
              <a:cs typeface="Helvetica"/>
              <a:sym typeface="Helvetica"/>
            </a:endParaRPr>
          </a:p>
          <a:p>
            <a:pPr marL="443484" indent="-307975" defTabSz="443484">
              <a:lnSpc>
                <a:spcPct val="150000"/>
              </a:lnSpc>
              <a:spcBef>
                <a:spcPts val="0"/>
              </a:spcBef>
              <a:buFont typeface="Helvetica"/>
              <a:defRPr sz="2910"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 err="1">
                <a:latin typeface="Helvetica"/>
                <a:ea typeface="Helvetica"/>
                <a:cs typeface="Helvetica"/>
                <a:sym typeface="Helvetica"/>
              </a:rPr>
              <a:t>회귀</a:t>
            </a:r>
            <a:r>
              <a:rPr sz="2800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2800" dirty="0" err="1">
                <a:latin typeface="Helvetica"/>
                <a:ea typeface="Helvetica"/>
                <a:cs typeface="Helvetica"/>
                <a:sym typeface="Helvetica"/>
              </a:rPr>
              <a:t>모델</a:t>
            </a:r>
            <a:r>
              <a:rPr sz="2800" dirty="0">
                <a:latin typeface="Helvetica"/>
                <a:ea typeface="Helvetica"/>
                <a:cs typeface="Helvetica"/>
                <a:sym typeface="Helvetica"/>
              </a:rPr>
              <a:t>: </a:t>
            </a:r>
            <a:r>
              <a:rPr sz="2800" dirty="0" err="1"/>
              <a:t>BaggingRegressor</a:t>
            </a:r>
            <a:endParaRPr sz="2800" dirty="0"/>
          </a:p>
        </p:txBody>
      </p:sp>
      <p:pic>
        <p:nvPicPr>
          <p:cNvPr id="18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22262" y="5090314"/>
            <a:ext cx="10109201" cy="591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예제…"/>
          <p:cNvSpPr txBox="1">
            <a:spLocks noGrp="1"/>
          </p:cNvSpPr>
          <p:nvPr>
            <p:ph type="body" idx="1"/>
          </p:nvPr>
        </p:nvSpPr>
        <p:spPr>
          <a:xfrm>
            <a:off x="1263650" y="3043693"/>
            <a:ext cx="21971000" cy="9642021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 smtClean="0"/>
              <a:t>예제</a:t>
            </a:r>
            <a:endParaRPr dirty="0"/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bag_clf</a:t>
            </a:r>
            <a:r>
              <a:rPr dirty="0"/>
              <a:t> </a:t>
            </a:r>
            <a:r>
              <a:rPr dirty="0">
                <a:solidFill>
                  <a:srgbClr val="666666"/>
                </a:solidFill>
              </a:rPr>
              <a:t>=</a:t>
            </a:r>
            <a:r>
              <a:rPr dirty="0"/>
              <a:t> </a:t>
            </a:r>
            <a:r>
              <a:rPr dirty="0" err="1"/>
              <a:t>BaggingClassifier</a:t>
            </a:r>
            <a:r>
              <a:rPr dirty="0"/>
              <a:t>(</a:t>
            </a: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DecisionTreeClassifier</a:t>
            </a:r>
            <a:r>
              <a:rPr dirty="0"/>
              <a:t>(</a:t>
            </a:r>
            <a:r>
              <a:rPr dirty="0" err="1"/>
              <a:t>random_state</a:t>
            </a:r>
            <a:r>
              <a:rPr dirty="0">
                <a:solidFill>
                  <a:srgbClr val="666666"/>
                </a:solidFill>
              </a:rPr>
              <a:t>=42</a:t>
            </a:r>
            <a:r>
              <a:rPr dirty="0"/>
              <a:t>), </a:t>
            </a: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n_estimators</a:t>
            </a:r>
            <a:r>
              <a:rPr dirty="0">
                <a:solidFill>
                  <a:srgbClr val="666666"/>
                </a:solidFill>
              </a:rPr>
              <a:t>=500</a:t>
            </a:r>
            <a:r>
              <a:rPr dirty="0"/>
              <a:t>,       </a:t>
            </a:r>
            <a:r>
              <a:rPr i="1" dirty="0">
                <a:solidFill>
                  <a:srgbClr val="408080"/>
                </a:solidFill>
              </a:rPr>
              <a:t># </a:t>
            </a:r>
            <a:r>
              <a:rPr i="1" dirty="0" err="1">
                <a:solidFill>
                  <a:srgbClr val="408080"/>
                </a:solidFill>
              </a:rPr>
              <a:t>의사결정나무</a:t>
            </a:r>
            <a:r>
              <a:rPr i="1" dirty="0">
                <a:solidFill>
                  <a:srgbClr val="408080"/>
                </a:solidFill>
              </a:rPr>
              <a:t> 500개 </a:t>
            </a:r>
            <a:r>
              <a:rPr i="1" dirty="0" err="1">
                <a:solidFill>
                  <a:srgbClr val="408080"/>
                </a:solidFill>
              </a:rPr>
              <a:t>사용</a:t>
            </a:r>
            <a:endParaRPr i="1" dirty="0">
              <a:solidFill>
                <a:srgbClr val="408080"/>
              </a:solidFill>
            </a:endParaRP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  </a:t>
            </a:r>
            <a:r>
              <a:rPr i="0" dirty="0" err="1">
                <a:solidFill>
                  <a:srgbClr val="000000"/>
                </a:solidFill>
              </a:rPr>
              <a:t>max_samples</a:t>
            </a:r>
            <a:r>
              <a:rPr i="0" dirty="0">
                <a:solidFill>
                  <a:srgbClr val="666666"/>
                </a:solidFill>
              </a:rPr>
              <a:t>=100</a:t>
            </a:r>
            <a:r>
              <a:rPr i="0" dirty="0">
                <a:solidFill>
                  <a:srgbClr val="000000"/>
                </a:solidFill>
              </a:rPr>
              <a:t>,        </a:t>
            </a:r>
            <a:r>
              <a:rPr dirty="0"/>
              <a:t># </a:t>
            </a:r>
            <a:r>
              <a:rPr dirty="0" err="1"/>
              <a:t>부분집합</a:t>
            </a:r>
            <a:r>
              <a:rPr dirty="0"/>
              <a:t> </a:t>
            </a:r>
            <a:r>
              <a:rPr dirty="0" err="1"/>
              <a:t>크기</a:t>
            </a:r>
            <a:r>
              <a:rPr dirty="0"/>
              <a:t>: 100개 </a:t>
            </a:r>
            <a:r>
              <a:rPr dirty="0" err="1"/>
              <a:t>샘플</a:t>
            </a:r>
            <a:r>
              <a:rPr dirty="0"/>
              <a:t> </a:t>
            </a:r>
            <a:r>
              <a:rPr dirty="0" err="1"/>
              <a:t>사용</a:t>
            </a:r>
            <a:r>
              <a:rPr dirty="0"/>
              <a:t>. </a:t>
            </a:r>
            <a:r>
              <a:rPr dirty="0" err="1"/>
              <a:t>기본값</a:t>
            </a:r>
            <a:r>
              <a:rPr dirty="0"/>
              <a:t>: 1.0. 즉, </a:t>
            </a:r>
            <a:r>
              <a:rPr dirty="0" err="1"/>
              <a:t>훈련</a:t>
            </a:r>
            <a:r>
              <a:rPr dirty="0"/>
              <a:t> </a:t>
            </a:r>
            <a:r>
              <a:rPr dirty="0" err="1"/>
              <a:t>샘플</a:t>
            </a:r>
            <a:r>
              <a:rPr dirty="0"/>
              <a:t> </a:t>
            </a:r>
            <a:r>
              <a:rPr dirty="0" err="1"/>
              <a:t>전체</a:t>
            </a:r>
            <a:r>
              <a:rPr dirty="0"/>
              <a:t> </a:t>
            </a:r>
            <a:r>
              <a:rPr dirty="0" err="1"/>
              <a:t>선택</a:t>
            </a:r>
            <a:r>
              <a:rPr dirty="0"/>
              <a:t>.</a:t>
            </a:r>
            <a:endParaRPr i="0" dirty="0">
              <a:solidFill>
                <a:srgbClr val="000000"/>
              </a:solidFill>
            </a:endParaRP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 i="1">
                <a:solidFill>
                  <a:srgbClr val="4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  bootstrap</a:t>
            </a:r>
            <a:r>
              <a:rPr i="0" dirty="0">
                <a:solidFill>
                  <a:srgbClr val="666666"/>
                </a:solidFill>
              </a:rPr>
              <a:t>=</a:t>
            </a:r>
            <a:r>
              <a:rPr b="1" i="0" dirty="0">
                <a:solidFill>
                  <a:srgbClr val="008000"/>
                </a:solidFill>
              </a:rPr>
              <a:t>True</a:t>
            </a:r>
            <a:r>
              <a:rPr i="0" dirty="0">
                <a:solidFill>
                  <a:srgbClr val="000000"/>
                </a:solidFill>
              </a:rPr>
              <a:t>,         </a:t>
            </a:r>
            <a:r>
              <a:rPr dirty="0"/>
              <a:t># </a:t>
            </a:r>
            <a:r>
              <a:rPr lang="en-US" dirty="0" smtClean="0"/>
              <a:t>Bagging: True</a:t>
            </a:r>
            <a:r>
              <a:rPr lang="en-US" dirty="0"/>
              <a:t>,</a:t>
            </a:r>
            <a:r>
              <a:rPr dirty="0" smtClean="0"/>
              <a:t> </a:t>
            </a:r>
            <a:r>
              <a:rPr lang="en-US" dirty="0" smtClean="0"/>
              <a:t>Pasting</a:t>
            </a:r>
            <a:r>
              <a:rPr lang="en-US" dirty="0"/>
              <a:t>:</a:t>
            </a:r>
            <a:r>
              <a:rPr dirty="0" smtClean="0"/>
              <a:t> False</a:t>
            </a:r>
            <a:r>
              <a:rPr lang="ko-KR" altLang="en-US" dirty="0" smtClean="0"/>
              <a:t>로 </a:t>
            </a:r>
            <a:r>
              <a:rPr dirty="0" err="1" smtClean="0"/>
              <a:t>지정</a:t>
            </a:r>
            <a:endParaRPr i="0" dirty="0">
              <a:solidFill>
                <a:srgbClr val="000000"/>
              </a:solidFill>
            </a:endParaRP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n_jobs</a:t>
            </a:r>
            <a:r>
              <a:rPr dirty="0">
                <a:solidFill>
                  <a:srgbClr val="666666"/>
                </a:solidFill>
              </a:rPr>
              <a:t>=-1</a:t>
            </a:r>
            <a:r>
              <a:rPr dirty="0"/>
              <a:t>,              </a:t>
            </a: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random_state</a:t>
            </a:r>
            <a:r>
              <a:rPr dirty="0">
                <a:solidFill>
                  <a:srgbClr val="666666"/>
                </a:solidFill>
              </a:rPr>
              <a:t>=42</a:t>
            </a:r>
            <a:r>
              <a:rPr dirty="0"/>
              <a:t>)</a:t>
            </a: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bag_clf</a:t>
            </a:r>
            <a:r>
              <a:rPr dirty="0" err="1">
                <a:solidFill>
                  <a:srgbClr val="666666"/>
                </a:solidFill>
              </a:rPr>
              <a:t>.</a:t>
            </a:r>
            <a:r>
              <a:rPr dirty="0" err="1"/>
              <a:t>fit</a:t>
            </a:r>
            <a:r>
              <a:rPr dirty="0"/>
              <a:t>(</a:t>
            </a:r>
            <a:r>
              <a:rPr dirty="0" err="1"/>
              <a:t>X_train</a:t>
            </a:r>
            <a:r>
              <a:rPr dirty="0"/>
              <a:t>, </a:t>
            </a:r>
            <a:r>
              <a:rPr dirty="0" err="1"/>
              <a:t>y_train</a:t>
            </a:r>
            <a:r>
              <a:rPr dirty="0"/>
              <a:t>)</a:t>
            </a:r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 defTabSz="448055">
              <a:lnSpc>
                <a:spcPct val="150000"/>
              </a:lnSpc>
              <a:spcBef>
                <a:spcPts val="0"/>
              </a:spcBef>
              <a:buSzTx/>
              <a:buNone/>
              <a:defRPr sz="3018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Bagging vs </a:t>
            </a:r>
            <a:r>
              <a:rPr dirty="0" smtClean="0"/>
              <a:t>Pasting</a:t>
            </a:r>
            <a:endParaRPr dirty="0"/>
          </a:p>
          <a:p>
            <a:pPr marL="448055" indent="-311150" defTabSz="448055">
              <a:lnSpc>
                <a:spcPct val="150000"/>
              </a:lnSpc>
              <a:spcBef>
                <a:spcPts val="0"/>
              </a:spcBef>
              <a:buFont typeface="Helvetica"/>
              <a:defRPr sz="3018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일반적으로</a:t>
            </a:r>
            <a:r>
              <a:rPr dirty="0"/>
              <a:t> bagging </a:t>
            </a:r>
            <a:r>
              <a:rPr dirty="0" err="1"/>
              <a:t>방식이</a:t>
            </a:r>
            <a:r>
              <a:rPr dirty="0"/>
              <a:t> </a:t>
            </a:r>
            <a:r>
              <a:rPr dirty="0" err="1"/>
              <a:t>편향은</a:t>
            </a:r>
            <a:r>
              <a:rPr dirty="0"/>
              <a:t> </a:t>
            </a:r>
            <a:r>
              <a:rPr dirty="0" err="1"/>
              <a:t>키우고</a:t>
            </a:r>
            <a:r>
              <a:rPr dirty="0"/>
              <a:t>, </a:t>
            </a:r>
            <a:r>
              <a:rPr b="1" dirty="0" err="1"/>
              <a:t>분산은</a:t>
            </a:r>
            <a:r>
              <a:rPr b="1" dirty="0"/>
              <a:t> </a:t>
            </a:r>
            <a:r>
              <a:rPr b="1" dirty="0" err="1"/>
              <a:t>줄임</a:t>
            </a:r>
            <a:endParaRPr b="1" dirty="0"/>
          </a:p>
          <a:p>
            <a:pPr marL="896111" lvl="1" indent="-311150" defTabSz="448055">
              <a:lnSpc>
                <a:spcPct val="150000"/>
              </a:lnSpc>
              <a:spcBef>
                <a:spcPts val="0"/>
              </a:spcBef>
              <a:buFont typeface="Helvetica"/>
              <a:buChar char="▪"/>
              <a:defRPr sz="3018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랜덤한</a:t>
            </a:r>
            <a:r>
              <a:rPr dirty="0"/>
              <a:t> </a:t>
            </a:r>
            <a:r>
              <a:rPr dirty="0" err="1"/>
              <a:t>표본</a:t>
            </a:r>
            <a:r>
              <a:rPr dirty="0"/>
              <a:t> </a:t>
            </a:r>
            <a:r>
              <a:rPr dirty="0" err="1"/>
              <a:t>샘플링으로</a:t>
            </a:r>
            <a:r>
              <a:rPr dirty="0"/>
              <a:t> </a:t>
            </a:r>
            <a:r>
              <a:rPr dirty="0" err="1"/>
              <a:t>예측기들</a:t>
            </a:r>
            <a:r>
              <a:rPr dirty="0"/>
              <a:t> </a:t>
            </a:r>
            <a:r>
              <a:rPr dirty="0" err="1"/>
              <a:t>사이의</a:t>
            </a:r>
            <a:r>
              <a:rPr dirty="0"/>
              <a:t> </a:t>
            </a:r>
            <a:r>
              <a:rPr dirty="0" err="1"/>
              <a:t>상관관계</a:t>
            </a:r>
            <a:r>
              <a:rPr dirty="0"/>
              <a:t> </a:t>
            </a:r>
            <a:r>
              <a:rPr dirty="0" err="1"/>
              <a:t>정도가</a:t>
            </a:r>
            <a:r>
              <a:rPr dirty="0"/>
              <a:t> </a:t>
            </a:r>
            <a:r>
              <a:rPr dirty="0" err="1"/>
              <a:t>약화되기</a:t>
            </a:r>
            <a:r>
              <a:rPr dirty="0"/>
              <a:t> </a:t>
            </a:r>
            <a:r>
              <a:rPr dirty="0" err="1"/>
              <a:t>때문</a:t>
            </a:r>
            <a:endParaRPr dirty="0"/>
          </a:p>
          <a:p>
            <a:pPr marL="448055" indent="-311150" defTabSz="448055">
              <a:lnSpc>
                <a:spcPct val="150000"/>
              </a:lnSpc>
              <a:spcBef>
                <a:spcPts val="0"/>
              </a:spcBef>
              <a:buFont typeface="Helvetica"/>
              <a:defRPr sz="3018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전반적으로</a:t>
            </a:r>
            <a:r>
              <a:rPr dirty="0"/>
              <a:t> bagging </a:t>
            </a:r>
            <a:r>
              <a:rPr dirty="0" err="1"/>
              <a:t>방식이</a:t>
            </a:r>
            <a:r>
              <a:rPr dirty="0"/>
              <a:t> 좀 더 </a:t>
            </a:r>
            <a:r>
              <a:rPr dirty="0" err="1"/>
              <a:t>나은</a:t>
            </a:r>
            <a:r>
              <a:rPr dirty="0"/>
              <a:t> </a:t>
            </a:r>
            <a:r>
              <a:rPr dirty="0" err="1"/>
              <a:t>모델</a:t>
            </a:r>
            <a:r>
              <a:rPr dirty="0"/>
              <a:t> </a:t>
            </a:r>
            <a:r>
              <a:rPr dirty="0" err="1"/>
              <a:t>생성</a:t>
            </a:r>
            <a:endParaRPr dirty="0"/>
          </a:p>
          <a:p>
            <a:pPr marL="448055" indent="-311150" defTabSz="448055">
              <a:lnSpc>
                <a:spcPct val="150000"/>
              </a:lnSpc>
              <a:spcBef>
                <a:spcPts val="0"/>
              </a:spcBef>
              <a:buFont typeface="Helvetica"/>
              <a:defRPr sz="3018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하지만</a:t>
            </a:r>
            <a:r>
              <a:rPr dirty="0"/>
              <a:t> </a:t>
            </a:r>
            <a:r>
              <a:rPr dirty="0" err="1"/>
              <a:t>교차검증을</a:t>
            </a:r>
            <a:r>
              <a:rPr dirty="0"/>
              <a:t> </a:t>
            </a:r>
            <a:r>
              <a:rPr dirty="0" err="1"/>
              <a:t>통해</a:t>
            </a:r>
            <a:r>
              <a:rPr dirty="0"/>
              <a:t> </a:t>
            </a:r>
            <a:r>
              <a:rPr dirty="0" err="1"/>
              <a:t>확인</a:t>
            </a:r>
            <a:r>
              <a:rPr dirty="0"/>
              <a:t> </a:t>
            </a:r>
            <a:r>
              <a:rPr dirty="0" err="1"/>
              <a:t>필요</a:t>
            </a:r>
            <a:endParaRPr dirty="0"/>
          </a:p>
        </p:txBody>
      </p:sp>
      <p:pic>
        <p:nvPicPr>
          <p:cNvPr id="186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48787" y="6741139"/>
            <a:ext cx="8685863" cy="358607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Bagging, pas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8000" dirty="0">
                <a:latin typeface="Helvetica" panose="020B0604020202020204" pitchFamily="34" charset="0"/>
                <a:cs typeface="Helvetica" panose="020B0604020202020204" pitchFamily="34" charset="0"/>
              </a:rPr>
              <a:t>Bagging, pasting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oob(out-of-bag) 평가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365188">
              <a:defRPr sz="8245" spc="-164"/>
            </a:lvl1pPr>
          </a:lstStyle>
          <a:p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oob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(out-of-bag) </a:t>
            </a:r>
            <a:r>
              <a:rPr sz="8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평가</a:t>
            </a:r>
            <a:r>
              <a:rPr sz="8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190" name="bagging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 defTabSz="825500">
              <a:defRPr sz="5500"/>
            </a:lvl1pPr>
          </a:lstStyle>
          <a:p>
            <a:r>
              <a:rPr sz="4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bagging</a:t>
            </a:r>
          </a:p>
        </p:txBody>
      </p:sp>
      <p:sp>
        <p:nvSpPr>
          <p:cNvPr id="191" name="oob(out-of-bag) 샘플: 선택되지 않은 37% 훈련 샘플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596900" lvl="1" indent="-317500" defTabSz="457200">
              <a:lnSpc>
                <a:spcPct val="100000"/>
              </a:lnSpc>
              <a:spcBef>
                <a:spcPts val="2000"/>
              </a:spcBef>
              <a:buFont typeface="Courier"/>
              <a:defRPr sz="308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oob</a:t>
            </a:r>
            <a:r>
              <a:rPr sz="3000" b="1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(out-of-bag) </a:t>
            </a: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샘플</a:t>
            </a:r>
            <a:r>
              <a:rPr sz="3000" b="1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: </a:t>
            </a: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선택되지</a:t>
            </a:r>
            <a:r>
              <a:rPr sz="3000" b="1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않은</a:t>
            </a:r>
            <a:r>
              <a:rPr sz="3000" b="1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37% </a:t>
            </a: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훈련</a:t>
            </a:r>
            <a:r>
              <a:rPr sz="3000" b="1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b="1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샘플</a:t>
            </a:r>
            <a:endParaRPr sz="3000" b="1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  <a:p>
            <a:pPr marL="596900" lvl="1" indent="-317500" defTabSz="457200">
              <a:lnSpc>
                <a:spcPct val="100000"/>
              </a:lnSpc>
              <a:spcBef>
                <a:spcPts val="2000"/>
              </a:spcBef>
              <a:buFont typeface="Courier"/>
              <a:defRPr sz="308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예측기마다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남겨진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37%는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다름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  <a:p>
            <a:pPr marL="596900" lvl="1" indent="-317500" defTabSz="457200">
              <a:lnSpc>
                <a:spcPct val="100000"/>
              </a:lnSpc>
              <a:spcBef>
                <a:spcPts val="2000"/>
              </a:spcBef>
              <a:buFont typeface="Courier"/>
              <a:defRPr sz="308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oob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샘플을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활용하여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앙상블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학습에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사용된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개별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예측기의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성능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평가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가능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  <a:p>
            <a:pPr marL="596900" lvl="1" indent="-317500" defTabSz="457200">
              <a:lnSpc>
                <a:spcPct val="100000"/>
              </a:lnSpc>
              <a:spcBef>
                <a:spcPts val="2000"/>
              </a:spcBef>
              <a:buFont typeface="Courier"/>
              <a:defRPr sz="3080">
                <a:latin typeface="Helvetica"/>
                <a:ea typeface="Helvetica"/>
                <a:cs typeface="Helvetica"/>
                <a:sym typeface="Helvetica"/>
              </a:defRPr>
            </a:pP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  <a:sym typeface="Courier"/>
              </a:rPr>
              <a:t>BaggingClassifier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의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  <a:sym typeface="Courier"/>
              </a:rPr>
              <a:t>oob_score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  <a:sym typeface="Courier"/>
              </a:rPr>
              <a:t>=True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로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설정하면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oob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평가를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자동으로</a:t>
            </a:r>
            <a:r>
              <a:rPr sz="3000" dirty="0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 </a:t>
            </a:r>
            <a:r>
              <a:rPr sz="3000" dirty="0" err="1">
                <a:latin typeface="나눔고딕" panose="020D0604000000000000" pitchFamily="50" charset="-127"/>
                <a:ea typeface="나눔고딕" panose="020D0604000000000000" pitchFamily="50" charset="-127"/>
                <a:cs typeface="Helvetica" panose="020B0604020202020204" pitchFamily="34" charset="0"/>
              </a:rPr>
              <a:t>실행</a:t>
            </a:r>
            <a:endParaRPr sz="3000" dirty="0">
              <a:latin typeface="나눔고딕" panose="020D0604000000000000" pitchFamily="50" charset="-127"/>
              <a:ea typeface="나눔고딕" panose="020D0604000000000000" pitchFamily="50" charset="-127"/>
              <a:cs typeface="Helvetica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1030</Words>
  <Application>Microsoft Office PowerPoint</Application>
  <PresentationFormat>사용자 지정</PresentationFormat>
  <Paragraphs>170</Paragraphs>
  <Slides>14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Courier</vt:lpstr>
      <vt:lpstr>Helvetica Neue</vt:lpstr>
      <vt:lpstr>Helvetica Neue Medium</vt:lpstr>
      <vt:lpstr>STIXGeneral-Regular</vt:lpstr>
      <vt:lpstr>나눔고딕</vt:lpstr>
      <vt:lpstr>Arial</vt:lpstr>
      <vt:lpstr>Helvetica</vt:lpstr>
      <vt:lpstr>21_BasicWhite</vt:lpstr>
      <vt:lpstr>앙상블 학습과 랜덤 포레스트</vt:lpstr>
      <vt:lpstr>앙상블 학습</vt:lpstr>
      <vt:lpstr>편향과 분산의 trade-off</vt:lpstr>
      <vt:lpstr>투표식 분류기</vt:lpstr>
      <vt:lpstr>투표식 분류기</vt:lpstr>
      <vt:lpstr>PowerPoint 프레젠테이션</vt:lpstr>
      <vt:lpstr>Bagging, pasting</vt:lpstr>
      <vt:lpstr>Bagging, pasting</vt:lpstr>
      <vt:lpstr>oob(out-of-bag) 평가 </vt:lpstr>
      <vt:lpstr>랜덤 패치와 랜덤 서브스페이스</vt:lpstr>
      <vt:lpstr>랜덤 패치와 랜덤 서브스페이스</vt:lpstr>
      <vt:lpstr>Random Forest</vt:lpstr>
      <vt:lpstr>Random Forest</vt:lpstr>
      <vt:lpstr>Feature Importance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앙상블 학습과 랜덤 포레스트</dc:title>
  <cp:lastModifiedBy>sjkim</cp:lastModifiedBy>
  <cp:revision>23</cp:revision>
  <dcterms:modified xsi:type="dcterms:W3CDTF">2022-05-25T04:39:08Z</dcterms:modified>
</cp:coreProperties>
</file>